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0" r:id="rId1"/>
  </p:sldMasterIdLst>
  <p:notesMasterIdLst>
    <p:notesMasterId r:id="rId2"/>
  </p:notesMasterIdLst>
  <p:sldIdLst>
    <p:sldId id="349" r:id="rId3"/>
    <p:sldId id="350" r:id="rId4"/>
    <p:sldId id="354" r:id="rId5"/>
    <p:sldId id="355" r:id="rId6"/>
    <p:sldId id="356" r:id="rId7"/>
    <p:sldId id="357" r:id="rId8"/>
    <p:sldId id="437" r:id="rId9"/>
    <p:sldId id="359" r:id="rId10"/>
    <p:sldId id="363" r:id="rId11"/>
    <p:sldId id="459" r:id="rId12"/>
    <p:sldId id="438" r:id="rId13"/>
    <p:sldId id="449" r:id="rId14"/>
    <p:sldId id="460" r:id="rId15"/>
    <p:sldId id="364" r:id="rId16"/>
    <p:sldId id="366" r:id="rId17"/>
    <p:sldId id="367" r:id="rId18"/>
    <p:sldId id="368" r:id="rId19"/>
    <p:sldId id="365" r:id="rId20"/>
    <p:sldId id="369" r:id="rId21"/>
    <p:sldId id="370" r:id="rId22"/>
    <p:sldId id="371" r:id="rId23"/>
    <p:sldId id="372" r:id="rId24"/>
    <p:sldId id="461" r:id="rId25"/>
    <p:sldId id="408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935" autoAdjust="0"/>
    <p:restoredTop sz="99162" autoAdjust="0"/>
  </p:normalViewPr>
  <p:slideViewPr>
    <p:cSldViewPr snapToObjects="1">
      <p:cViewPr varScale="1">
        <p:scale>
          <a:sx n="100" d="100"/>
          <a:sy n="100" d="100"/>
        </p:scale>
        <p:origin x="90" y="126"/>
      </p:cViewPr>
      <p:guideLst>
        <p:guide orient="horz" pos="3229"/>
        <p:guide pos="5755"/>
      </p:guideLst>
    </p:cSldViewPr>
  </p:slideViewPr>
  <p:outlineViewPr>
    <p:cViewPr>
      <p:scale>
        <a:sx n="33" d="100"/>
        <a:sy n="33" d="100"/>
      </p:scale>
      <p:origin x="0" y="-118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977D05F-DFA9-45DE-9A11-258EF594629F}" type="datetime1">
              <a:rPr lang="ko-KR" altLang="en-US"/>
              <a:pPr lvl="0">
                <a:defRPr/>
              </a:pPr>
              <a:t>2024-09-26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E402692-A087-4ADF-A230-0654D402CA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E402692-A087-4ADF-A230-0654D402CA10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33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15.png"  /><Relationship Id="rId4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6.png"  /><Relationship Id="rId4" Type="http://schemas.openxmlformats.org/officeDocument/2006/relationships/image" Target="../media/image17.jpe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7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video" Target="NULL" TargetMode="External" /><Relationship Id="rId2" Type="http://schemas.microsoft.com/office/2007/relationships/media" Target="../media/media1.mp4"  /><Relationship Id="rId3" Type="http://schemas.openxmlformats.org/officeDocument/2006/relationships/slideLayout" Target="../slideLayouts/slideLayout7.xml"  /><Relationship Id="rId4" Type="http://schemas.openxmlformats.org/officeDocument/2006/relationships/notesSlide" Target="../notesSlides/notesSlide22.xml"  /><Relationship Id="rId5" Type="http://schemas.openxmlformats.org/officeDocument/2006/relationships/image" Target="../media/image4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jpeg"  /><Relationship Id="rId7" Type="http://schemas.openxmlformats.org/officeDocument/2006/relationships/image" Target="../media/image1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9FBEC9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9FBEC9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4257851" y="3481391"/>
            <a:ext cx="10143949" cy="2602909"/>
            <a:chOff x="5698953" y="3481391"/>
            <a:chExt cx="10143949" cy="2602909"/>
          </a:xfrm>
        </p:grpSpPr>
        <p:sp>
          <p:nvSpPr>
            <p:cNvPr id="18" name="TextBox 32"/>
            <p:cNvSpPr txBox="1"/>
            <p:nvPr/>
          </p:nvSpPr>
          <p:spPr>
            <a:xfrm>
              <a:off x="8806056" y="4002768"/>
              <a:ext cx="7036846" cy="152349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marL="0" lvl="0" indent="0" algn="ctr">
                <a:lnSpc>
                  <a:spcPct val="150000"/>
                </a:lnSpc>
                <a:spcBef>
                  <a:spcPct val="0"/>
                </a:spcBef>
                <a:defRPr/>
              </a:pPr>
              <a:r>
                <a:rPr lang="en-US" altLang="ko-KR" sz="7200">
                  <a:solidFill>
                    <a:srgbClr val="9FBEC9"/>
                  </a:solidFill>
                  <a:latin typeface="여기어때 잘난체 고딕"/>
                  <a:ea typeface="여기어때 잘난체 고딕"/>
                </a:rPr>
                <a:t>AI </a:t>
              </a:r>
              <a:r>
                <a:rPr lang="ko-KR" altLang="en-US" sz="7200">
                  <a:solidFill>
                    <a:srgbClr val="9FBEC9"/>
                  </a:solidFill>
                  <a:latin typeface="여기어때 잘난체 고딕"/>
                  <a:ea typeface="여기어때 잘난체 고딕"/>
                </a:rPr>
                <a:t>충치 자가진단</a:t>
              </a:r>
              <a:endParaRPr lang="en-US" sz="7200">
                <a:solidFill>
                  <a:srgbClr val="9FBEC9"/>
                </a:solidFill>
                <a:latin typeface="여기어때 잘난체 고딕"/>
                <a:ea typeface="여기어때 잘난체 고딕"/>
              </a:endParaRPr>
            </a:p>
          </p:txBody>
        </p:sp>
        <p:sp>
          <p:nvSpPr>
            <p:cNvPr id="20" name="Freeform 11"/>
            <p:cNvSpPr/>
            <p:nvPr/>
          </p:nvSpPr>
          <p:spPr>
            <a:xfrm>
              <a:off x="5698953" y="3481391"/>
              <a:ext cx="2602909" cy="2602909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AD0D8"/>
            </a:solidFill>
            <a:ln>
              <a:solidFill>
                <a:srgbClr val="BAD0D8"/>
              </a:solidFill>
            </a:ln>
          </p:spPr>
          <p:txBody>
            <a:bodyPr anchor="ctr"/>
            <a:lstStyle/>
            <a:p>
              <a:pPr lvl="0" algn="ctr">
                <a:defRPr/>
              </a:pPr>
              <a:endParaRPr lang="ko-KR" altLang="en-US" sz="2400">
                <a:solidFill>
                  <a:srgbClr val="BAD0D8"/>
                </a:solidFill>
                <a:latin typeface="여기어때 잘난체 고딕"/>
                <a:ea typeface="여기어때 잘난체 고딕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28855" y="3929448"/>
            <a:ext cx="1860903" cy="1706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595" y="8962390"/>
            <a:ext cx="12821285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810"/>
            <a:ext cx="5913755" cy="6464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285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10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760"/>
            <a:ext cx="41262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DEEP LEARNING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037" name="가로 글상자 1036"/>
          <p:cNvSpPr txBox="1"/>
          <p:nvPr/>
        </p:nvSpPr>
        <p:spPr>
          <a:xfrm>
            <a:off x="609600" y="745490"/>
            <a:ext cx="1905000" cy="359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42" name="텍스트 상자 60"/>
          <p:cNvSpPr txBox="1"/>
          <p:nvPr/>
        </p:nvSpPr>
        <p:spPr>
          <a:xfrm>
            <a:off x="6781800" y="3278504"/>
            <a:ext cx="7963852" cy="3729989"/>
          </a:xfrm>
          <a:prstGeom prst="rect">
            <a:avLst/>
          </a:prstGeom>
          <a:noFill/>
        </p:spPr>
        <p:txBody>
          <a:bodyPr vert="horz" wrap="square" lIns="91440" tIns="45720" rIns="91440" bIns="45720" anchor="ctr" anchorCtr="0">
            <a:spAutoFit/>
          </a:bodyPr>
          <a:lstStyle/>
          <a:p>
            <a:pPr marL="0" lvl="0" indent="0" algn="l" defTabSz="914400" rtl="0" eaLnBrk="1" latinLnBrk="0" hangingPunct="1">
              <a:buFontTx/>
              <a:buNone/>
              <a:defRPr/>
            </a:pPr>
            <a:r>
              <a:rPr sz="400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/>
                <a:ea typeface="Pretendard Black"/>
              </a:rPr>
              <a:t>Y</a:t>
            </a:r>
            <a:r>
              <a:rPr sz="4000">
                <a:latin typeface="Pretendard Black"/>
                <a:ea typeface="Pretendard Black"/>
              </a:rPr>
              <a:t>ou </a:t>
            </a:r>
            <a:r>
              <a:rPr sz="400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/>
                <a:ea typeface="Pretendard Black"/>
              </a:rPr>
              <a:t>O</a:t>
            </a:r>
            <a:r>
              <a:rPr sz="4000">
                <a:latin typeface="Pretendard Black"/>
                <a:ea typeface="Pretendard Black"/>
              </a:rPr>
              <a:t>nly </a:t>
            </a:r>
            <a:r>
              <a:rPr sz="400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/>
                <a:ea typeface="Pretendard Black"/>
              </a:rPr>
              <a:t>L</a:t>
            </a:r>
            <a:r>
              <a:rPr sz="4000">
                <a:latin typeface="Pretendard Black"/>
                <a:ea typeface="Pretendard Black"/>
              </a:rPr>
              <a:t>ook </a:t>
            </a:r>
            <a:r>
              <a:rPr sz="400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/>
                <a:ea typeface="Pretendard Black"/>
              </a:rPr>
              <a:t>O</a:t>
            </a:r>
            <a:r>
              <a:rPr sz="4000">
                <a:latin typeface="Pretendard Black"/>
                <a:ea typeface="Pretendard Black"/>
              </a:rPr>
              <a:t>nce</a:t>
            </a:r>
          </a:p>
          <a:p>
            <a:pPr marL="0" lvl="0" indent="0" algn="l" defTabSz="914400" rtl="0" eaLnBrk="1" latinLnBrk="0" hangingPunct="1">
              <a:buFontTx/>
              <a:buNone/>
              <a:defRPr/>
            </a:pPr>
            <a:endParaRPr sz="4000">
              <a:latin typeface="Pretendard Black"/>
              <a:ea typeface="Pretendard Black"/>
            </a:endParaRPr>
          </a:p>
          <a:p>
            <a:pPr marL="0" lvl="0" indent="0" defTabSz="914400" rtl="0" eaLnBrk="1" latinLnBrk="0" hangingPunct="1">
              <a:lnSpc>
                <a:spcPct val="150000"/>
              </a:lnSpc>
              <a:buFont typeface="맑은 고딕"/>
              <a:buNone/>
              <a:defRPr/>
            </a:pPr>
            <a:r>
              <a:rPr lang="en-US" altLang="ko-KR" sz="2000">
                <a:latin typeface="Pretendard SemiBold"/>
                <a:ea typeface="Pretendard SemiBold"/>
              </a:rPr>
              <a:t>-</a:t>
            </a:r>
            <a:r>
              <a:rPr lang="ko-KR" altLang="en-US" sz="2000">
                <a:latin typeface="Pretendard SemiBold"/>
                <a:ea typeface="Pretendard SemiBold"/>
              </a:rPr>
              <a:t> </a:t>
            </a:r>
            <a:r>
              <a:rPr sz="2000">
                <a:latin typeface="Pretendard SemiBold"/>
                <a:ea typeface="Pretendard SemiBold"/>
              </a:rPr>
              <a:t>이미지 속 객체를 매우 빠른 속도로 감지가 가능하기 때문에  실시간 처리 용이</a:t>
            </a:r>
          </a:p>
          <a:p>
            <a:pPr marL="0" lvl="0" indent="0" defTabSz="914400" rtl="0" eaLnBrk="1" latinLnBrk="0" hangingPunct="1">
              <a:lnSpc>
                <a:spcPct val="150000"/>
              </a:lnSpc>
              <a:buFont typeface="맑은 고딕"/>
              <a:buNone/>
              <a:defRPr/>
            </a:pPr>
            <a:r>
              <a:rPr lang="en-US" altLang="ko-KR" sz="2000">
                <a:latin typeface="Pretendard SemiBold"/>
                <a:ea typeface="Pretendard SemiBold"/>
              </a:rPr>
              <a:t>-</a:t>
            </a:r>
            <a:r>
              <a:rPr lang="ko-KR" altLang="en-US" sz="2000">
                <a:latin typeface="Pretendard SemiBold"/>
                <a:ea typeface="Pretendard SemiBold"/>
              </a:rPr>
              <a:t> </a:t>
            </a:r>
            <a:r>
              <a:rPr sz="2000">
                <a:latin typeface="Pretendard SemiBold"/>
                <a:ea typeface="Pretendard SemiBold"/>
              </a:rPr>
              <a:t>일정한 크기가 아닌 다양한 크기의 객체에 대해 효과적으로 감지</a:t>
            </a:r>
            <a:endParaRPr>
              <a:latin typeface="Pretendard Black"/>
              <a:ea typeface="Pretendard Black"/>
            </a:endParaRPr>
          </a:p>
          <a:p>
            <a:pPr marL="0" lvl="0" indent="0" algn="l" defTabSz="914400" rtl="0" eaLnBrk="1" latinLnBrk="0" hangingPunct="1">
              <a:buFontTx/>
              <a:buNone/>
              <a:defRPr/>
            </a:pPr>
            <a:endParaRPr>
              <a:latin typeface="Pretendard Black"/>
              <a:ea typeface="Pretendard Black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buFontTx/>
              <a:buNone/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SemiBold"/>
              </a:rPr>
              <a:t>&lt;YOLOv8 </a:t>
            </a: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SemiBold"/>
              </a:rPr>
              <a:t>채택 이유</a:t>
            </a: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SemiBold"/>
              </a:rPr>
              <a:t>&gt;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buFontTx/>
              <a:buNone/>
              <a:defRPr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SemiBold"/>
              </a:rPr>
              <a:t>이상이 있는 부분을 탐지(불량 검출, 객체 탐지)해야 하며, </a:t>
            </a:r>
          </a:p>
          <a:p>
            <a:pPr marL="0" lvl="0" indent="0" algn="l" defTabSz="914400" rtl="0" eaLnBrk="1" latinLnBrk="0" hangingPunct="1">
              <a:lnSpc>
                <a:spcPct val="150000"/>
              </a:lnSpc>
              <a:buFontTx/>
              <a:buNone/>
              <a:defRPr/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/>
                <a:ea typeface="Pretendard SemiBold"/>
              </a:rPr>
              <a:t>웹 서비스를 지향하므로 실시간 처리가 용이해야 하기 때문에 해당 학습모델 채택 </a:t>
            </a:r>
            <a:endParaRPr>
              <a:latin typeface="Pretendard SemiBold"/>
              <a:ea typeface="Pretendard SemiBold"/>
            </a:endParaRPr>
          </a:p>
        </p:txBody>
      </p:sp>
      <p:grpSp>
        <p:nvGrpSpPr>
          <p:cNvPr id="1046" name="그룹 78"/>
          <p:cNvGrpSpPr/>
          <p:nvPr/>
        </p:nvGrpSpPr>
        <p:grpSpPr>
          <a:xfrm>
            <a:off x="1676400" y="4556442"/>
            <a:ext cx="3768090" cy="1174115"/>
            <a:chOff x="1672590" y="4817745"/>
            <a:chExt cx="3768090" cy="1174115"/>
          </a:xfrm>
        </p:grpSpPr>
        <p:sp>
          <p:nvSpPr>
            <p:cNvPr id="1047" name="텍스트 상자 76"/>
            <p:cNvSpPr txBox="1"/>
            <p:nvPr/>
          </p:nvSpPr>
          <p:spPr>
            <a:xfrm>
              <a:off x="2475865" y="4817745"/>
              <a:ext cx="2346960" cy="645795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i="0" strike="noStrike" cap="none">
                  <a:solidFill>
                    <a:srgbClr val="513CF3"/>
                  </a:solidFill>
                  <a:latin typeface="여기어때 잘난체 고딕"/>
                  <a:ea typeface="여기어때 잘난체 고딕"/>
                  <a:cs typeface="Pretendard Variable Medium"/>
                </a:rPr>
                <a:t>YOLOv8</a:t>
              </a:r>
              <a:endParaRPr lang="ko-KR" altLang="en-US" sz="3600" b="0" i="0" strike="noStrike" cap="none">
                <a:solidFill>
                  <a:srgbClr val="513CF3"/>
                </a:solidFill>
                <a:latin typeface="여기어때 잘난체 고딕"/>
                <a:ea typeface="여기어때 잘난체 고딕"/>
                <a:cs typeface="Pretendard Variable Medium"/>
              </a:endParaRPr>
            </a:p>
          </p:txBody>
        </p:sp>
        <p:sp>
          <p:nvSpPr>
            <p:cNvPr id="1048" name="도형 77"/>
            <p:cNvSpPr/>
            <p:nvPr/>
          </p:nvSpPr>
          <p:spPr>
            <a:xfrm>
              <a:off x="1672590" y="5588000"/>
              <a:ext cx="3768090" cy="403860"/>
            </a:xfrm>
            <a:prstGeom prst="roundRect">
              <a:avLst>
                <a:gd name="adj" fmla="val 16667"/>
              </a:avLst>
            </a:prstGeom>
            <a:blipFill rotWithShape="1">
              <a:blip r:embed="rId3"/>
              <a:stretch>
                <a:fillRect l="-14000" t="-11000" r="-16000" b="-11000"/>
              </a:stretch>
            </a:blipFill>
            <a:ln w="0">
              <a:noFill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i="0" strike="noStrike" cap="none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595" y="8962390"/>
            <a:ext cx="12821285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810"/>
            <a:ext cx="5913755" cy="6464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285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105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760"/>
            <a:ext cx="4126230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DEEP LEARNING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037" name="가로 글상자 1036"/>
          <p:cNvSpPr txBox="1"/>
          <p:nvPr/>
        </p:nvSpPr>
        <p:spPr>
          <a:xfrm>
            <a:off x="609600" y="745490"/>
            <a:ext cx="1905000" cy="359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1041" name="그룹 1040"/>
          <p:cNvGrpSpPr/>
          <p:nvPr/>
        </p:nvGrpSpPr>
        <p:grpSpPr>
          <a:xfrm>
            <a:off x="1771015" y="3664585"/>
            <a:ext cx="14859000" cy="4298315"/>
            <a:chOff x="1771015" y="3664585"/>
            <a:chExt cx="14859000" cy="4298315"/>
          </a:xfrm>
        </p:grpSpPr>
        <p:grpSp>
          <p:nvGrpSpPr>
            <p:cNvPr id="1039" name="그룹 1038"/>
            <p:cNvGrpSpPr/>
            <p:nvPr/>
          </p:nvGrpSpPr>
          <p:grpSpPr>
            <a:xfrm>
              <a:off x="1771015" y="3664585"/>
              <a:ext cx="14372590" cy="3700780"/>
              <a:chOff x="1771015" y="3664585"/>
              <a:chExt cx="14372590" cy="3700780"/>
            </a:xfrm>
          </p:grpSpPr>
          <p:sp>
            <p:nvSpPr>
              <p:cNvPr id="39" name="위쪽 화살표 38"/>
              <p:cNvSpPr/>
              <p:nvPr/>
            </p:nvSpPr>
            <p:spPr>
              <a:xfrm rot="5400000">
                <a:off x="3665855" y="5056505"/>
                <a:ext cx="565150" cy="918210"/>
              </a:xfrm>
              <a:prstGeom prst="upArrow">
                <a:avLst>
                  <a:gd name="adj1" fmla="val 34100"/>
                  <a:gd name="adj2" fmla="val 57031"/>
                </a:avLst>
              </a:prstGeom>
              <a:solidFill>
                <a:srgbClr val="9FBEC9"/>
              </a:solidFill>
              <a:ln w="25400" cap="flat" cmpd="sng">
                <a:solidFill>
                  <a:srgbClr val="9FBEC9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latinLnBrk="0">
                  <a:buFontTx/>
                  <a:buNone/>
                  <a:defRPr/>
                </a:pPr>
                <a:endParaRPr lang="ko-KR" altLang="en-US"/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1771015" y="3664585"/>
                <a:ext cx="1233805" cy="3700780"/>
                <a:chOff x="1771015" y="3664585"/>
                <a:chExt cx="1233805" cy="3700780"/>
              </a:xfrm>
            </p:grpSpPr>
            <p:pic>
              <p:nvPicPr>
                <p:cNvPr id="1028" name="Picture 4" descr="C:/Users/monol/AppData/Roaming/PolarisOffice/ETemp/932_14751376/image60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771015" y="3664585"/>
                  <a:ext cx="1234440" cy="12344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4" descr="C:/Users/monol/AppData/Roaming/PolarisOffice/ETemp/932_14751376/image60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771015" y="4898390"/>
                  <a:ext cx="1234440" cy="12344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4" descr="C:/Users/monol/AppData/Roaming/PolarisOffice/ETemp/932_14751376/image60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771015" y="6131560"/>
                  <a:ext cx="1234440" cy="123444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43" name="그룹 19"/>
              <p:cNvGrpSpPr/>
              <p:nvPr/>
            </p:nvGrpSpPr>
            <p:grpSpPr>
              <a:xfrm>
                <a:off x="14909800" y="3664585"/>
                <a:ext cx="1233805" cy="3700780"/>
                <a:chOff x="14909800" y="3664585"/>
                <a:chExt cx="1233805" cy="3700780"/>
              </a:xfrm>
            </p:grpSpPr>
            <p:pic>
              <p:nvPicPr>
                <p:cNvPr id="45" name="Picture 4" descr="C:/Users/monol/AppData/Roaming/PolarisOffice/ETemp/932_14751376/image60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4909800" y="3664585"/>
                  <a:ext cx="1234440" cy="12344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46" name="Picture 4" descr="C:/Users/monol/AppData/Roaming/PolarisOffice/ETemp/932_14751376/image60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4909800" y="4898390"/>
                  <a:ext cx="1234440" cy="12344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47" name="Picture 4" descr="C:/Users/monol/AppData/Roaming/PolarisOffice/ETemp/932_14751376/image60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4909800" y="6131560"/>
                  <a:ext cx="1234440" cy="123444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029" name="그룹 1028"/>
              <p:cNvGrpSpPr/>
              <p:nvPr/>
            </p:nvGrpSpPr>
            <p:grpSpPr>
              <a:xfrm>
                <a:off x="9688195" y="4681220"/>
                <a:ext cx="3334385" cy="1666875"/>
                <a:chOff x="9688195" y="4681220"/>
                <a:chExt cx="3334385" cy="1666875"/>
              </a:xfrm>
            </p:grpSpPr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9688195" y="4681220"/>
                  <a:ext cx="3335020" cy="1667510"/>
                </a:xfrm>
                <a:prstGeom prst="roundRect">
                  <a:avLst>
                    <a:gd name="adj" fmla="val 16667"/>
                  </a:avLst>
                </a:prstGeom>
                <a:noFill/>
                <a:ln w="38100" cap="flat" cmpd="sng">
                  <a:solidFill>
                    <a:srgbClr val="262626">
                      <a:alpha val="100000"/>
                    </a:srgb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lvl="0" indent="0" algn="ctr" latinLnBrk="0">
                    <a:buFontTx/>
                    <a:buNone/>
                    <a:defRPr/>
                  </a:pPr>
                  <a:endParaRPr lang="ko-KR" alt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9961880" y="5243195"/>
                  <a:ext cx="2865755" cy="554355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lvl="0" indent="0" latinLnBrk="0">
                    <a:buFontTx/>
                    <a:buNone/>
                    <a:defRPr/>
                  </a:pPr>
                  <a:r>
                    <a:rPr lang="en-US" altLang="ko-KR" sz="3000">
                      <a:solidFill>
                        <a:srgbClr val="262626"/>
                      </a:solidFill>
                      <a:latin typeface="Pretendard Medium"/>
                      <a:ea typeface="Pretendard Medium"/>
                    </a:rPr>
                    <a:t>Best parameter</a:t>
                  </a:r>
                  <a:endParaRPr lang="ko-KR" altLang="en-US" sz="3000">
                    <a:solidFill>
                      <a:srgbClr val="262626"/>
                    </a:solidFill>
                    <a:latin typeface="Pretendard Medium"/>
                    <a:ea typeface="Pretendard Medium"/>
                  </a:endParaRPr>
                </a:p>
              </p:txBody>
            </p:sp>
          </p:grpSp>
          <p:sp>
            <p:nvSpPr>
              <p:cNvPr id="1032" name="위쪽 화살표 1031"/>
              <p:cNvSpPr/>
              <p:nvPr/>
            </p:nvSpPr>
            <p:spPr>
              <a:xfrm rot="5400000">
                <a:off x="8462645" y="5056505"/>
                <a:ext cx="565150" cy="918210"/>
              </a:xfrm>
              <a:prstGeom prst="upArrow">
                <a:avLst>
                  <a:gd name="adj1" fmla="val 34100"/>
                  <a:gd name="adj2" fmla="val 57031"/>
                </a:avLst>
              </a:prstGeom>
              <a:solidFill>
                <a:srgbClr val="9FBEC9"/>
              </a:solidFill>
              <a:ln w="25400" cap="flat" cmpd="sng">
                <a:solidFill>
                  <a:srgbClr val="9FBEC9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033" name="위쪽 화살표 1032"/>
              <p:cNvSpPr/>
              <p:nvPr/>
            </p:nvSpPr>
            <p:spPr>
              <a:xfrm rot="5400000">
                <a:off x="13683615" y="5056505"/>
                <a:ext cx="565150" cy="918210"/>
              </a:xfrm>
              <a:prstGeom prst="upArrow">
                <a:avLst>
                  <a:gd name="adj1" fmla="val 34100"/>
                  <a:gd name="adj2" fmla="val 57031"/>
                </a:avLst>
              </a:prstGeom>
              <a:solidFill>
                <a:srgbClr val="9FBEC9"/>
              </a:solidFill>
              <a:ln w="25400" cap="flat" cmpd="sng">
                <a:solidFill>
                  <a:srgbClr val="9FBEC9">
                    <a:alpha val="100000"/>
                  </a:srgbClr>
                </a:solidFill>
                <a:prstDash val="solid"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ko-KR" altLang="en-US" sz="1800" b="0" i="0" strike="noStrike" cap="none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grpSp>
          <p:nvGrpSpPr>
            <p:cNvPr id="1040" name="그룹 1039"/>
            <p:cNvGrpSpPr/>
            <p:nvPr/>
          </p:nvGrpSpPr>
          <p:grpSpPr>
            <a:xfrm>
              <a:off x="1898015" y="7517765"/>
              <a:ext cx="14732000" cy="445135"/>
              <a:chOff x="1898015" y="7517765"/>
              <a:chExt cx="14732000" cy="445135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505325" y="7517765"/>
                <a:ext cx="3877310" cy="44577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latinLnBrk="0">
                  <a:buFontTx/>
                  <a:buNone/>
                  <a:defRPr/>
                </a:pPr>
                <a:r>
                  <a:rPr lang="en-US" altLang="ko-KR" sz="2400" b="1">
                    <a:solidFill>
                      <a:srgbClr val="9FBEC9"/>
                    </a:solidFill>
                    <a:latin typeface="Pretendard SemiBold"/>
                    <a:ea typeface="Pretendard SemiBold"/>
                  </a:rPr>
                  <a:t>Train / Validation</a:t>
                </a:r>
                <a:endParaRPr lang="ko-KR" altLang="en-US" sz="2400" b="1">
                  <a:solidFill>
                    <a:srgbClr val="9FBEC9"/>
                  </a:solidFill>
                  <a:latin typeface="Pretendard SemiBold"/>
                  <a:ea typeface="Pretendard SemiBold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898015" y="7517765"/>
                <a:ext cx="1150620" cy="44577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latinLnBrk="0">
                  <a:buFontTx/>
                  <a:buNone/>
                  <a:defRPr/>
                </a:pPr>
                <a:r>
                  <a:rPr lang="en-US" altLang="ko-KR" sz="2400">
                    <a:solidFill>
                      <a:srgbClr val="9FBEC9"/>
                    </a:solidFill>
                    <a:latin typeface="Pretendard SemiBold"/>
                    <a:ea typeface="Pretendard SemiBold"/>
                  </a:rPr>
                  <a:t>DATA</a:t>
                </a:r>
                <a:endParaRPr lang="ko-KR" altLang="en-US" sz="2400">
                  <a:solidFill>
                    <a:srgbClr val="9FBEC9"/>
                  </a:solidFill>
                  <a:latin typeface="Pretendard SemiBold"/>
                  <a:ea typeface="Pretendard SemiBold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4401800" y="7517765"/>
                <a:ext cx="2228850" cy="44577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latinLnBrk="0">
                  <a:buFontTx/>
                  <a:buNone/>
                  <a:defRPr/>
                </a:pPr>
                <a:r>
                  <a:rPr lang="en-US" altLang="ko-KR" sz="2400">
                    <a:solidFill>
                      <a:srgbClr val="9FBEC9"/>
                    </a:solidFill>
                    <a:latin typeface="Pretendard SemiBold"/>
                    <a:ea typeface="Pretendard SemiBold"/>
                  </a:rPr>
                  <a:t>TEST</a:t>
                </a:r>
                <a:endParaRPr lang="ko-KR" altLang="en-US" sz="2400">
                  <a:solidFill>
                    <a:srgbClr val="9FBEC9"/>
                  </a:solidFill>
                  <a:latin typeface="Pretendard SemiBold"/>
                  <a:ea typeface="Pretendard SemiBold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192385" y="7517765"/>
                <a:ext cx="2228850" cy="44577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latinLnBrk="0">
                  <a:buFontTx/>
                  <a:buNone/>
                  <a:defRPr/>
                </a:pPr>
                <a:r>
                  <a:rPr lang="en-US" altLang="ko-KR" sz="2400">
                    <a:solidFill>
                      <a:srgbClr val="9FBEC9"/>
                    </a:solidFill>
                    <a:latin typeface="Pretendard SemiBold"/>
                    <a:ea typeface="Pretendard SemiBold"/>
                  </a:rPr>
                  <a:t>Model</a:t>
                </a:r>
                <a:endParaRPr lang="ko-KR" altLang="en-US" sz="2400">
                  <a:solidFill>
                    <a:srgbClr val="9FBEC9"/>
                  </a:solidFill>
                  <a:latin typeface="Pretendard SemiBold"/>
                  <a:ea typeface="Pretendard SemiBold"/>
                </a:endParaRPr>
              </a:p>
            </p:txBody>
          </p:sp>
        </p:grpSp>
      </p:grpSp>
      <p:sp>
        <p:nvSpPr>
          <p:cNvPr id="1038" name="TextBox 6"/>
          <p:cNvSpPr txBox="1"/>
          <p:nvPr/>
        </p:nvSpPr>
        <p:spPr>
          <a:xfrm>
            <a:off x="1676400" y="2781300"/>
            <a:ext cx="1539240" cy="360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TRAIN/TEST</a:t>
            </a:r>
          </a:p>
        </p:txBody>
      </p:sp>
      <p:grpSp>
        <p:nvGrpSpPr>
          <p:cNvPr id="1049" name="그룹 82"/>
          <p:cNvGrpSpPr/>
          <p:nvPr/>
        </p:nvGrpSpPr>
        <p:grpSpPr>
          <a:xfrm>
            <a:off x="4365625" y="5000625"/>
            <a:ext cx="3768090" cy="1174115"/>
            <a:chOff x="4365625" y="5000625"/>
            <a:chExt cx="3768090" cy="1174115"/>
          </a:xfrm>
        </p:grpSpPr>
        <p:sp>
          <p:nvSpPr>
            <p:cNvPr id="1050" name="텍스트 상자 80"/>
            <p:cNvSpPr txBox="1"/>
            <p:nvPr/>
          </p:nvSpPr>
          <p:spPr>
            <a:xfrm>
              <a:off x="5168900" y="5000625"/>
              <a:ext cx="2346960" cy="645795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i="0" strike="noStrike" cap="none">
                  <a:solidFill>
                    <a:srgbClr val="513CF3"/>
                  </a:solidFill>
                  <a:latin typeface="여기어때 잘난체 고딕"/>
                  <a:ea typeface="여기어때 잘난체 고딕"/>
                  <a:cs typeface="Pretendard Variable Medium"/>
                </a:rPr>
                <a:t>YOLOv8</a:t>
              </a:r>
              <a:endParaRPr lang="ko-KR" altLang="en-US" sz="3600" b="0" i="0" strike="noStrike" cap="none">
                <a:solidFill>
                  <a:srgbClr val="513CF3"/>
                </a:solidFill>
                <a:latin typeface="여기어때 잘난체 고딕"/>
                <a:ea typeface="여기어때 잘난체 고딕"/>
                <a:cs typeface="Pretendard Variable Medium"/>
              </a:endParaRPr>
            </a:p>
          </p:txBody>
        </p:sp>
        <p:sp>
          <p:nvSpPr>
            <p:cNvPr id="1051" name="도형 81"/>
            <p:cNvSpPr/>
            <p:nvPr/>
          </p:nvSpPr>
          <p:spPr>
            <a:xfrm>
              <a:off x="4365625" y="5770880"/>
              <a:ext cx="3768090" cy="403860"/>
            </a:xfrm>
            <a:prstGeom prst="roundRect">
              <a:avLst>
                <a:gd name="adj" fmla="val 16667"/>
              </a:avLst>
            </a:prstGeom>
            <a:blipFill rotWithShape="1">
              <a:blip r:embed="rId4"/>
              <a:stretch>
                <a:fillRect l="-14000" t="-11000" r="-16000" b="-11000"/>
              </a:stretch>
            </a:blipFill>
            <a:ln w="0">
              <a:noFill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i="0" strike="noStrike" cap="none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098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898"/>
            <a:ext cx="41264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DEEP LEARNING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2065" name="가로 글상자 2064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66" name="TextBox 6"/>
          <p:cNvSpPr txBox="1"/>
          <p:nvPr/>
        </p:nvSpPr>
        <p:spPr>
          <a:xfrm>
            <a:off x="1659450" y="2781300"/>
            <a:ext cx="1464750" cy="360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데이터 라벨링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877800" y="8310739"/>
            <a:ext cx="4038600" cy="337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>
                <a:solidFill>
                  <a:srgbClr val="262626"/>
                </a:solidFill>
                <a:latin typeface="Pretendard SemiBold"/>
                <a:ea typeface="Pretendard SemiBold"/>
              </a:rPr>
              <a:t>기존의 라벨링</a:t>
            </a:r>
            <a:r>
              <a:rPr lang="en-US" altLang="ko-KR" sz="1600">
                <a:solidFill>
                  <a:srgbClr val="262626"/>
                </a:solidFill>
                <a:latin typeface="Pretendard SemiBold"/>
                <a:ea typeface="Pretendard SemiBold"/>
              </a:rPr>
              <a:t>(</a:t>
            </a:r>
            <a:r>
              <a:rPr lang="ko-KR" altLang="en-US" sz="1600">
                <a:solidFill>
                  <a:srgbClr val="262626"/>
                </a:solidFill>
                <a:latin typeface="Pretendard SemiBold"/>
                <a:ea typeface="Pretendard SemiBold"/>
              </a:rPr>
              <a:t>위</a:t>
            </a:r>
            <a:r>
              <a:rPr lang="en-US" altLang="ko-KR" sz="1600">
                <a:solidFill>
                  <a:srgbClr val="262626"/>
                </a:solidFill>
                <a:latin typeface="Pretendard SemiBold"/>
                <a:ea typeface="Pretendard SemiBold"/>
              </a:rPr>
              <a:t>)</a:t>
            </a:r>
            <a:r>
              <a:rPr lang="ko-KR" altLang="en-US" sz="1600">
                <a:solidFill>
                  <a:srgbClr val="262626"/>
                </a:solidFill>
                <a:latin typeface="Pretendard SemiBold"/>
                <a:ea typeface="Pretendard SemiBold"/>
              </a:rPr>
              <a:t>과 개선을 적용한 라벨링</a:t>
            </a:r>
            <a:r>
              <a:rPr lang="en-US" altLang="ko-KR" sz="1600">
                <a:solidFill>
                  <a:srgbClr val="262626"/>
                </a:solidFill>
                <a:latin typeface="Pretendard SemiBold"/>
                <a:ea typeface="Pretendard SemiBold"/>
              </a:rPr>
              <a:t>(</a:t>
            </a:r>
            <a:r>
              <a:rPr lang="ko-KR" altLang="en-US" sz="1600">
                <a:solidFill>
                  <a:srgbClr val="262626"/>
                </a:solidFill>
                <a:latin typeface="Pretendard SemiBold"/>
                <a:ea typeface="Pretendard SemiBold"/>
              </a:rPr>
              <a:t>아래</a:t>
            </a:r>
            <a:r>
              <a:rPr lang="en-US" altLang="ko-KR" sz="1600">
                <a:solidFill>
                  <a:srgbClr val="262626"/>
                </a:solidFill>
                <a:latin typeface="Pretendard SemiBold"/>
                <a:ea typeface="Pretendard SemiBold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972800" y="2292726"/>
            <a:ext cx="5857345" cy="5861173"/>
            <a:chOff x="10972800" y="2292726"/>
            <a:chExt cx="5857345" cy="5861173"/>
          </a:xfrm>
        </p:grpSpPr>
        <p:grpSp>
          <p:nvGrpSpPr>
            <p:cNvPr id="4" name="그룹 3"/>
            <p:cNvGrpSpPr/>
            <p:nvPr/>
          </p:nvGrpSpPr>
          <p:grpSpPr>
            <a:xfrm>
              <a:off x="13985790" y="2292726"/>
              <a:ext cx="2844355" cy="5861173"/>
              <a:chOff x="13985790" y="2292726"/>
              <a:chExt cx="2844355" cy="586117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3985790" y="5309544"/>
                <a:ext cx="2844355" cy="2844355"/>
              </a:xfrm>
              <a:prstGeom prst="rect">
                <a:avLst/>
              </a:prstGeom>
            </p:spPr>
          </p:pic>
          <p:pic>
            <p:nvPicPr>
              <p:cNvPr id="2053" name="Picture 5" descr="C:\Users\KTH\Desktop\detect_evolution\result_before.jpg"/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13985790" y="2292726"/>
                <a:ext cx="2844355" cy="2844355"/>
              </a:xfrm>
              <a:prstGeom prst="rect">
                <a:avLst/>
              </a:prstGeom>
              <a:noFill/>
            </p:spPr>
          </p:pic>
        </p:grpSp>
        <p:pic>
          <p:nvPicPr>
            <p:cNvPr id="2054" name="Picture 6" descr="C:\Users\KTH\Desktop\detect_evolution\trainLabel_after.pn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0972801" y="5309543"/>
              <a:ext cx="2844355" cy="2844356"/>
            </a:xfrm>
            <a:prstGeom prst="rect">
              <a:avLst/>
            </a:prstGeom>
            <a:noFill/>
          </p:spPr>
        </p:pic>
        <p:pic>
          <p:nvPicPr>
            <p:cNvPr id="2055" name="Picture 7" descr="C:\Users\KTH\Desktop\detect_evolution\trainLabel_before.png"/>
            <p:cNvPicPr>
              <a:picLocks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972800" y="2292726"/>
              <a:ext cx="2844355" cy="2844355"/>
            </a:xfrm>
            <a:prstGeom prst="rect">
              <a:avLst/>
            </a:prstGeom>
            <a:noFill/>
          </p:spPr>
        </p:pic>
      </p:grpSp>
      <p:sp>
        <p:nvSpPr>
          <p:cNvPr id="23" name="위쪽 화살표 22"/>
          <p:cNvSpPr/>
          <p:nvPr/>
        </p:nvSpPr>
        <p:spPr>
          <a:xfrm rot="5400000">
            <a:off x="9601199" y="5071110"/>
            <a:ext cx="838200" cy="838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FBEC9"/>
          </a:solidFill>
          <a:ln w="76200">
            <a:solidFill>
              <a:srgbClr val="9F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2078" name="그룹 2077"/>
          <p:cNvGrpSpPr/>
          <p:nvPr/>
        </p:nvGrpSpPr>
        <p:grpSpPr>
          <a:xfrm>
            <a:off x="1951036" y="3238500"/>
            <a:ext cx="7192964" cy="5570220"/>
            <a:chOff x="1951036" y="3238500"/>
            <a:chExt cx="7192964" cy="5570220"/>
          </a:xfrm>
        </p:grpSpPr>
        <p:grpSp>
          <p:nvGrpSpPr>
            <p:cNvPr id="2076" name="그룹 2075"/>
            <p:cNvGrpSpPr/>
            <p:nvPr/>
          </p:nvGrpSpPr>
          <p:grpSpPr>
            <a:xfrm>
              <a:off x="1951036" y="3238500"/>
              <a:ext cx="7192964" cy="4672868"/>
              <a:chOff x="1721192" y="3699519"/>
              <a:chExt cx="7192964" cy="4672868"/>
            </a:xfrm>
          </p:grpSpPr>
          <p:grpSp>
            <p:nvGrpSpPr>
              <p:cNvPr id="2062" name="그룹 2061"/>
              <p:cNvGrpSpPr/>
              <p:nvPr/>
            </p:nvGrpSpPr>
            <p:grpSpPr>
              <a:xfrm>
                <a:off x="1721192" y="5524500"/>
                <a:ext cx="7192963" cy="2847887"/>
                <a:chOff x="1752600" y="3726303"/>
                <a:chExt cx="7543800" cy="2986793"/>
              </a:xfrm>
            </p:grpSpPr>
            <p:pic>
              <p:nvPicPr>
                <p:cNvPr id="2051" name="Picture 3" descr="C:\Users\KTH\Desktop\detect_evolution\research_before.png"/>
                <p:cNvPicPr>
                  <a:picLocks noChangeAspect="1" noChangeArrowheads="1"/>
                </p:cNvPicPr>
                <p:nvPr/>
              </p:nvPicPr>
              <p:blipFill rotWithShape="1">
                <a:blip r:embed="rId7"/>
                <a:srcRect r="20340"/>
                <a:stretch>
                  <a:fillRect/>
                </a:stretch>
              </p:blipFill>
              <p:spPr>
                <a:xfrm>
                  <a:off x="1752600" y="3726303"/>
                  <a:ext cx="3581400" cy="298679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50" name="Picture 2" descr="C:\Users\KTH\Desktop\detect_evolution\research_after.png"/>
                <p:cNvPicPr>
                  <a:picLocks noChangeAspect="1" noChangeArrowheads="1"/>
                </p:cNvPicPr>
                <p:nvPr/>
              </p:nvPicPr>
              <p:blipFill rotWithShape="1">
                <a:blip r:embed="rId8"/>
                <a:srcRect r="5570"/>
                <a:stretch>
                  <a:fillRect/>
                </a:stretch>
              </p:blipFill>
              <p:spPr>
                <a:xfrm>
                  <a:off x="5410200" y="3733800"/>
                  <a:ext cx="3886200" cy="29718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072" name="그룹 2071"/>
              <p:cNvGrpSpPr/>
              <p:nvPr/>
            </p:nvGrpSpPr>
            <p:grpSpPr>
              <a:xfrm>
                <a:off x="2802143" y="4533900"/>
                <a:ext cx="5031061" cy="861397"/>
                <a:chOff x="1659450" y="4229100"/>
                <a:chExt cx="5340624" cy="914400"/>
              </a:xfrm>
            </p:grpSpPr>
            <p:pic>
              <p:nvPicPr>
                <p:cNvPr id="2067" name="그림 2066"/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44910" b="45960"/>
                <a:stretch>
                  <a:fillRect/>
                </a:stretch>
              </p:blipFill>
              <p:spPr>
                <a:xfrm>
                  <a:off x="1659450" y="4229100"/>
                  <a:ext cx="5340624" cy="914400"/>
                </a:xfrm>
                <a:prstGeom prst="rect">
                  <a:avLst/>
                </a:prstGeom>
                <a:ln>
                  <a:solidFill>
                    <a:srgbClr val="9FBEC9"/>
                  </a:solidFill>
                </a:ln>
              </p:spPr>
            </p:pic>
            <p:sp>
              <p:nvSpPr>
                <p:cNvPr id="2068" name="직사각형 2067"/>
                <p:cNvSpPr/>
                <p:nvPr/>
              </p:nvSpPr>
              <p:spPr>
                <a:xfrm>
                  <a:off x="3276599" y="4229100"/>
                  <a:ext cx="3657600" cy="304800"/>
                </a:xfrm>
                <a:prstGeom prst="rect">
                  <a:avLst/>
                </a:prstGeom>
                <a:solidFill>
                  <a:srgbClr val="FFFF00">
                    <a:alpha val="25000"/>
                  </a:srgb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069" name="직사각형 2068"/>
                <p:cNvSpPr/>
                <p:nvPr/>
              </p:nvSpPr>
              <p:spPr>
                <a:xfrm>
                  <a:off x="1752599" y="4533900"/>
                  <a:ext cx="5181600" cy="304800"/>
                </a:xfrm>
                <a:prstGeom prst="rect">
                  <a:avLst/>
                </a:prstGeom>
                <a:solidFill>
                  <a:srgbClr val="FFFF00">
                    <a:alpha val="2471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2070" name="직사각형 2069"/>
                <p:cNvSpPr/>
                <p:nvPr/>
              </p:nvSpPr>
              <p:spPr>
                <a:xfrm>
                  <a:off x="1752600" y="4838700"/>
                  <a:ext cx="2133600" cy="304800"/>
                </a:xfrm>
                <a:prstGeom prst="rect">
                  <a:avLst/>
                </a:prstGeom>
                <a:solidFill>
                  <a:srgbClr val="FFFF00">
                    <a:alpha val="2471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grpSp>
            <p:nvGrpSpPr>
              <p:cNvPr id="2075" name="그룹 2074"/>
              <p:cNvGrpSpPr/>
              <p:nvPr/>
            </p:nvGrpSpPr>
            <p:grpSpPr>
              <a:xfrm>
                <a:off x="2895945" y="3699519"/>
                <a:ext cx="4843457" cy="529581"/>
                <a:chOff x="1600200" y="3467100"/>
                <a:chExt cx="6272206" cy="685800"/>
              </a:xfrm>
            </p:grpSpPr>
            <p:pic>
              <p:nvPicPr>
                <p:cNvPr id="2071" name="그림 2070"/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20410" b="73750"/>
                <a:stretch>
                  <a:fillRect/>
                </a:stretch>
              </p:blipFill>
              <p:spPr>
                <a:xfrm>
                  <a:off x="1600200" y="3467100"/>
                  <a:ext cx="6272206" cy="685799"/>
                </a:xfrm>
                <a:prstGeom prst="rect">
                  <a:avLst/>
                </a:prstGeom>
                <a:ln>
                  <a:solidFill>
                    <a:srgbClr val="9FBEC9"/>
                  </a:solidFill>
                </a:ln>
              </p:spPr>
            </p:pic>
            <p:sp>
              <p:nvSpPr>
                <p:cNvPr id="2073" name="직사각형 2072"/>
                <p:cNvSpPr/>
                <p:nvPr/>
              </p:nvSpPr>
              <p:spPr>
                <a:xfrm>
                  <a:off x="2971800" y="3467100"/>
                  <a:ext cx="4800600" cy="304800"/>
                </a:xfrm>
                <a:prstGeom prst="rect">
                  <a:avLst/>
                </a:prstGeom>
                <a:solidFill>
                  <a:srgbClr val="FFFF00">
                    <a:alpha val="2471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2074" name="직사각형 2073"/>
                <p:cNvSpPr/>
                <p:nvPr/>
              </p:nvSpPr>
              <p:spPr>
                <a:xfrm>
                  <a:off x="1752600" y="3848100"/>
                  <a:ext cx="3276600" cy="304800"/>
                </a:xfrm>
                <a:prstGeom prst="rect">
                  <a:avLst/>
                </a:prstGeom>
                <a:solidFill>
                  <a:srgbClr val="FFFF00">
                    <a:alpha val="2471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kumimoji="0" lang="ko-KR" altLang="en-US" sz="1800" b="0" i="0" u="none" strike="noStrike" kern="1200" cap="none" spc="0" normalizeH="0" baseline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</p:grpSp>
        <p:sp>
          <p:nvSpPr>
            <p:cNvPr id="2077" name="TextBox 19"/>
            <p:cNvSpPr txBox="1"/>
            <p:nvPr/>
          </p:nvSpPr>
          <p:spPr>
            <a:xfrm>
              <a:off x="4114800" y="8031480"/>
              <a:ext cx="5029200" cy="777240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marL="0" lvl="0" indent="0" algn="r">
                <a:lnSpc>
                  <a:spcPct val="150000"/>
                </a:lnSpc>
                <a:buFontTx/>
                <a:buNone/>
                <a:defRPr/>
              </a:pPr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YOLOv8n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에서 </a:t>
              </a:r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2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인 탑승 전동 </a:t>
              </a:r>
              <a:r>
                <a:rPr lang="ko-KR" altLang="en-US" sz="1000" dirty="0" err="1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킥보드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 탐지 개선을 위한 새로운 </a:t>
              </a:r>
              <a:r>
                <a:rPr lang="ko-KR" altLang="en-US" sz="1000" dirty="0" err="1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라벨링</a:t>
              </a: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 방법 제안</a:t>
              </a:r>
            </a:p>
            <a:p>
              <a:pPr lvl="0" algn="r">
                <a:lnSpc>
                  <a:spcPct val="150000"/>
                </a:lnSpc>
                <a:defRPr/>
              </a:pPr>
              <a:r>
                <a:rPr lang="ko-KR" altLang="en-US" sz="1000" dirty="0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한국디지털콘텐츠학회</a:t>
              </a:r>
            </a:p>
            <a:p>
              <a:pPr lvl="0" algn="r">
                <a:lnSpc>
                  <a:spcPct val="150000"/>
                </a:lnSpc>
                <a:defRPr/>
              </a:pPr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2023.07 </a:t>
              </a:r>
              <a:r>
                <a:rPr lang="ko-KR" altLang="en-US" sz="1000" dirty="0" err="1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남궁동혁</a:t>
              </a:r>
              <a:r>
                <a:rPr lang="en-US" altLang="ko-KR" sz="1000" dirty="0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, </a:t>
              </a:r>
              <a:r>
                <a:rPr lang="ko-KR" altLang="en-US" sz="1000" dirty="0" err="1">
                  <a:solidFill>
                    <a:schemeClr val="bg2">
                      <a:lumMod val="2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김동회</a:t>
              </a:r>
              <a:endParaRPr kumimoji="0" lang="ko-KR" altLang="en-US" sz="1000" b="0" i="0" u="none" strike="noStrike" kern="1200" cap="none" spc="0" normalizeH="0" baseline="0" dirty="0">
                <a:solidFill>
                  <a:srgbClr val="9FBEC9"/>
                </a:solidFill>
                <a:latin typeface="Pretendard Medium"/>
                <a:ea typeface="Pretendard Medium"/>
              </a:endParaRPr>
            </a:p>
          </p:txBody>
        </p:sp>
      </p:grpSp>
      <p:sp>
        <p:nvSpPr>
          <p:cNvPr id="2080" name="직사각형 2079"/>
          <p:cNvSpPr/>
          <p:nvPr/>
        </p:nvSpPr>
        <p:spPr>
          <a:xfrm>
            <a:off x="10972800" y="5905500"/>
            <a:ext cx="990600" cy="1752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081" name="직사각형 2080"/>
          <p:cNvSpPr/>
          <p:nvPr/>
        </p:nvSpPr>
        <p:spPr>
          <a:xfrm>
            <a:off x="10972800" y="3086099"/>
            <a:ext cx="990600" cy="1752600"/>
          </a:xfrm>
          <a:prstGeom prst="rect">
            <a:avLst/>
          </a:prstGeom>
          <a:noFill/>
          <a:ln w="38100" cap="flat" cmpd="sng" algn="ctr">
            <a:solidFill>
              <a:srgbClr val="FFFF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82" name="오른쪽 화살표 2081"/>
          <p:cNvSpPr/>
          <p:nvPr/>
        </p:nvSpPr>
        <p:spPr>
          <a:xfrm rot="5400000" flipV="1">
            <a:off x="10675144" y="5298280"/>
            <a:ext cx="1585913" cy="238126"/>
          </a:xfrm>
          <a:prstGeom prst="rightArrow">
            <a:avLst>
              <a:gd name="adj1" fmla="val 50000"/>
              <a:gd name="adj2" fmla="val 18956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2083" name="선 2082"/>
          <p:cNvCxnSpPr/>
          <p:nvPr/>
        </p:nvCxnSpPr>
        <p:spPr>
          <a:xfrm rot="10800000">
            <a:off x="10591800" y="3619500"/>
            <a:ext cx="609600" cy="152399"/>
          </a:xfrm>
          <a:prstGeom prst="line">
            <a:avLst/>
          </a:prstGeom>
          <a:ln>
            <a:solidFill>
              <a:srgbClr val="9FB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4" name="가로 글상자 2083"/>
          <p:cNvSpPr txBox="1"/>
          <p:nvPr/>
        </p:nvSpPr>
        <p:spPr>
          <a:xfrm>
            <a:off x="9814559" y="3030855"/>
            <a:ext cx="1030605" cy="520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1400">
                <a:latin typeface="Pretendard Medium"/>
                <a:ea typeface="Pretendard Medium"/>
              </a:rPr>
              <a:t>직접</a:t>
            </a:r>
          </a:p>
          <a:p>
            <a:pPr lvl="0" algn="ctr">
              <a:defRPr/>
            </a:pPr>
            <a:r>
              <a:rPr lang="ko-KR" altLang="en-US" sz="1400">
                <a:latin typeface="Pretendard Medium"/>
                <a:ea typeface="Pretendard Medium"/>
              </a:rPr>
              <a:t>라벨링 진행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975548" y="7987445"/>
            <a:ext cx="4337085" cy="89798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12687180" y="4555429"/>
            <a:ext cx="2971800" cy="8382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9F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이상 치아 검출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687180" y="5815966"/>
            <a:ext cx="2971800" cy="8382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9F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치아 등급 예측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5803" y="3463443"/>
            <a:ext cx="1387276" cy="4001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>
                <a:solidFill>
                  <a:srgbClr val="9FBEC9"/>
                </a:solidFill>
                <a:latin typeface="Pretendard Medium"/>
                <a:ea typeface="Pretendard Medium"/>
                <a:cs typeface="Pretendard Medium"/>
              </a:rPr>
              <a:t>기능 관련</a:t>
            </a:r>
          </a:p>
        </p:txBody>
      </p:sp>
      <p:sp>
        <p:nvSpPr>
          <p:cNvPr id="14" name="직사각형 13"/>
          <p:cNvSpPr/>
          <p:nvPr/>
        </p:nvSpPr>
        <p:spPr>
          <a:xfrm flipH="1">
            <a:off x="12682289" y="3348690"/>
            <a:ext cx="152400" cy="577957"/>
          </a:xfrm>
          <a:prstGeom prst="rect">
            <a:avLst/>
          </a:prstGeom>
          <a:solidFill>
            <a:srgbClr val="9FB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43" name="꺾인 연결선 42"/>
          <p:cNvCxnSpPr>
            <a:stCxn id="41" idx="2"/>
            <a:endCxn id="39" idx="6"/>
          </p:cNvCxnSpPr>
          <p:nvPr/>
        </p:nvCxnSpPr>
        <p:spPr>
          <a:xfrm flipH="1">
            <a:off x="6095999" y="6199011"/>
            <a:ext cx="889723" cy="56845"/>
          </a:xfrm>
          <a:prstGeom prst="bentConnector3">
            <a:avLst>
              <a:gd name="adj1" fmla="val 50000"/>
            </a:avLst>
          </a:prstGeom>
          <a:ln w="57150">
            <a:solidFill>
              <a:srgbClr val="9FB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2629019" y="5815966"/>
            <a:ext cx="2971800" cy="8382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9F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회원 가입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2629019" y="4537806"/>
            <a:ext cx="2971800" cy="8382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9F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로그인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|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 로그아웃</a:t>
            </a:r>
          </a:p>
        </p:txBody>
      </p:sp>
      <p:sp>
        <p:nvSpPr>
          <p:cNvPr id="39" name="타원 38"/>
          <p:cNvSpPr/>
          <p:nvPr/>
        </p:nvSpPr>
        <p:spPr>
          <a:xfrm>
            <a:off x="5882313" y="6149014"/>
            <a:ext cx="213686" cy="213686"/>
          </a:xfrm>
          <a:prstGeom prst="ellipse">
            <a:avLst/>
          </a:prstGeom>
          <a:solidFill>
            <a:srgbClr val="9FBEC9"/>
          </a:solidFill>
          <a:ln>
            <a:solidFill>
              <a:srgbClr val="9F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968349" y="4843543"/>
            <a:ext cx="213686" cy="213686"/>
          </a:xfrm>
          <a:prstGeom prst="ellipse">
            <a:avLst/>
          </a:prstGeom>
          <a:solidFill>
            <a:srgbClr val="9FBEC9"/>
          </a:solidFill>
          <a:ln>
            <a:solidFill>
              <a:srgbClr val="9F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985723" y="6092168"/>
            <a:ext cx="213686" cy="213686"/>
          </a:xfrm>
          <a:prstGeom prst="ellipse">
            <a:avLst/>
          </a:prstGeom>
          <a:solidFill>
            <a:srgbClr val="9FBEC9"/>
          </a:solidFill>
          <a:ln>
            <a:solidFill>
              <a:srgbClr val="9F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42" name="꺾인 연결선 41"/>
          <p:cNvCxnSpPr>
            <a:stCxn id="40" idx="2"/>
            <a:endCxn id="39" idx="6"/>
          </p:cNvCxnSpPr>
          <p:nvPr/>
        </p:nvCxnSpPr>
        <p:spPr>
          <a:xfrm flipH="1">
            <a:off x="6095999" y="4950386"/>
            <a:ext cx="872349" cy="1305471"/>
          </a:xfrm>
          <a:prstGeom prst="bentConnector3">
            <a:avLst>
              <a:gd name="adj1" fmla="val 50000"/>
            </a:avLst>
          </a:prstGeom>
          <a:ln w="57150">
            <a:solidFill>
              <a:srgbClr val="9FB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7462226" y="4537806"/>
            <a:ext cx="2971800" cy="8382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9F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중복 체크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462226" y="5815966"/>
            <a:ext cx="2971800" cy="8382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9FB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주소 검색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60079" y="3431739"/>
            <a:ext cx="4193976" cy="400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rgbClr val="9FBEC9"/>
                </a:solidFill>
                <a:latin typeface="Pretendard Medium"/>
                <a:ea typeface="Pretendard Medium"/>
                <a:cs typeface="Pretendard Medium"/>
              </a:rPr>
              <a:t>개인정보 관련</a:t>
            </a:r>
          </a:p>
        </p:txBody>
      </p:sp>
      <p:sp>
        <p:nvSpPr>
          <p:cNvPr id="30" name="직사각형 29"/>
          <p:cNvSpPr/>
          <p:nvPr/>
        </p:nvSpPr>
        <p:spPr>
          <a:xfrm flipH="1">
            <a:off x="2629019" y="3342816"/>
            <a:ext cx="152400" cy="577957"/>
          </a:xfrm>
          <a:prstGeom prst="rect">
            <a:avLst/>
          </a:prstGeom>
          <a:solidFill>
            <a:srgbClr val="9FB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Pretendard Medium"/>
              <a:ea typeface="Pretendard Medium"/>
              <a:cs typeface="Pretendard Medium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11533342" y="3060879"/>
            <a:ext cx="14503" cy="467342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47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400" b="0" i="0" u="none" strike="noStrike" kern="1200" cap="none" spc="266" normalizeH="0" baseline="0">
                <a:solidFill>
                  <a:srgbClr val="262626"/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kumimoji="0" lang="ko-KR" altLang="en-US" sz="1400" b="0" i="0" u="none" strike="noStrike" kern="1200" cap="none" spc="266" normalizeH="0" baseline="0">
                <a:solidFill>
                  <a:srgbClr val="262626"/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kumimoji="0" lang="en-US" altLang="ko-KR" sz="1400" b="0" i="0" u="none" strike="noStrike" kern="1200" cap="none" spc="266" normalizeH="0" baseline="0">
                <a:solidFill>
                  <a:srgbClr val="262626"/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kumimoji="0" lang="ko-KR" altLang="en-US" sz="1400" b="0" i="0" u="none" strike="noStrike" kern="1200" cap="none" spc="266" normalizeH="0" baseline="0">
                <a:solidFill>
                  <a:srgbClr val="262626"/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kumimoji="0" lang="en-US" altLang="ko-KR" sz="1400" b="0" i="0" u="none" strike="noStrike" kern="1200" cap="none" spc="266" normalizeH="0" baseline="0">
                <a:solidFill>
                  <a:srgbClr val="262626"/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kumimoji="0" lang="ko-KR" altLang="en-US" sz="1400" b="0" i="0" u="none" strike="noStrike" kern="1200" cap="none" spc="266" normalizeH="0" baseline="0">
                <a:solidFill>
                  <a:srgbClr val="262626"/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400" b="0" i="0" u="none" strike="noStrike" kern="1200" cap="none" spc="266" normalizeH="0" baseline="0">
                <a:solidFill>
                  <a:srgbClr val="262626"/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048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49" name="TextBox 10"/>
          <p:cNvSpPr txBox="1"/>
          <p:nvPr/>
        </p:nvSpPr>
        <p:spPr>
          <a:xfrm>
            <a:off x="914400" y="1485900"/>
            <a:ext cx="78098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0" i="0" u="none" strike="noStrike" kern="1200" cap="none" spc="0" normalizeH="0" baseline="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kumimoji="0" lang="ko-KR" altLang="en-US" sz="7200" b="0" i="0" u="none" strike="noStrike" kern="1200" cap="none" spc="0" normalizeH="0" baseline="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050" name="TextBox 16"/>
          <p:cNvSpPr txBox="1"/>
          <p:nvPr/>
        </p:nvSpPr>
        <p:spPr>
          <a:xfrm>
            <a:off x="1676400" y="1762898"/>
            <a:ext cx="31518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0" i="0" u="none" strike="noStrike" kern="1200" cap="none" spc="0" normalizeH="0" baseline="0">
                <a:solidFill>
                  <a:srgbClr val="262626"/>
                </a:solidFill>
                <a:latin typeface="여기어때 잘난체 고딕"/>
                <a:ea typeface="여기어때 잘난체 고딕"/>
              </a:rPr>
              <a:t>FULL STACK</a:t>
            </a:r>
            <a:endParaRPr kumimoji="0" lang="ko-KR" altLang="en-US" sz="3600" b="0" i="0" u="none" strike="noStrike" kern="1200" cap="none" spc="0" normalizeH="0" baseline="0">
              <a:solidFill>
                <a:srgbClr val="262626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051" name="가로 글상자 1050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098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898"/>
            <a:ext cx="31518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FULL STACK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여기어때 잘난체 고딕"/>
              <a:ea typeface="여기어때 잘난체 고딕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18725" y="4636469"/>
            <a:ext cx="14050550" cy="2615062"/>
            <a:chOff x="2118725" y="4636469"/>
            <a:chExt cx="14050550" cy="261506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107292" y="4650419"/>
              <a:ext cx="2061983" cy="179576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94575" y="4636469"/>
              <a:ext cx="2114311" cy="182366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118725" y="4747177"/>
              <a:ext cx="1877443" cy="1602248"/>
            </a:xfrm>
            <a:prstGeom prst="rect">
              <a:avLst/>
            </a:prstGeom>
          </p:spPr>
        </p:pic>
        <p:sp>
          <p:nvSpPr>
            <p:cNvPr id="12" name="오른쪽 화살표 11"/>
            <p:cNvSpPr/>
            <p:nvPr/>
          </p:nvSpPr>
          <p:spPr>
            <a:xfrm>
              <a:off x="4923589" y="5275335"/>
              <a:ext cx="2143565" cy="54593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AD0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11036307" y="5275335"/>
              <a:ext cx="2143565" cy="54593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AD0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766340" y="6743700"/>
              <a:ext cx="582211" cy="459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9FBEC9"/>
                  </a:solidFill>
                  <a:latin typeface="Pretendard SemiBold"/>
                  <a:ea typeface="Pretendard SemiBold"/>
                  <a:cs typeface="Pretendard SemiBold"/>
                </a:rPr>
                <a:t>유저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760623" y="6743700"/>
              <a:ext cx="58221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9FBEC9"/>
                  </a:solidFill>
                  <a:latin typeface="Pretendard SemiBold"/>
                  <a:ea typeface="Pretendard SemiBold"/>
                  <a:cs typeface="Pretendard SemiBold"/>
                </a:rPr>
                <a:t>서버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4449633" y="6743700"/>
              <a:ext cx="1377300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9FBEC9"/>
                  </a:solidFill>
                  <a:latin typeface="Pretendard SemiBold"/>
                  <a:ea typeface="Pretendard SemiBold"/>
                  <a:cs typeface="Pretendard SemiBold"/>
                </a:rPr>
                <a:t>데이터베이스</a:t>
              </a: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474578" y="4184231"/>
            <a:ext cx="1327409" cy="383185"/>
          </a:xfrm>
          <a:prstGeom prst="rect">
            <a:avLst/>
          </a:prstGeom>
        </p:spPr>
      </p:pic>
      <p:sp>
        <p:nvSpPr>
          <p:cNvPr id="63" name="가로 글상자 62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4" name="TextBox 6"/>
          <p:cNvSpPr txBox="1"/>
          <p:nvPr/>
        </p:nvSpPr>
        <p:spPr>
          <a:xfrm>
            <a:off x="1676400" y="2781300"/>
            <a:ext cx="1015170" cy="3590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회원가입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098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898"/>
            <a:ext cx="31518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FULL STACK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여기어때 잘난체 고딕"/>
              <a:ea typeface="여기어때 잘난체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8735" y="3848100"/>
            <a:ext cx="4367999" cy="4680000"/>
          </a:xfrm>
          <a:prstGeom prst="rect">
            <a:avLst/>
          </a:prstGeom>
          <a:ln>
            <a:solidFill>
              <a:srgbClr val="BAD0D8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8171614" y="3506241"/>
            <a:ext cx="2662908" cy="459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회원가입 로직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 - Enter Key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885170" y="7859220"/>
            <a:ext cx="4431030" cy="492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Variable Medium"/>
              </a:rPr>
              <a:t>회원가입 로직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Variable Medium"/>
              </a:rPr>
              <a:t> - Domain Select Box Update</a:t>
            </a:r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Variable Mediu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96600" y="5289942"/>
            <a:ext cx="5168749" cy="2481684"/>
          </a:xfrm>
          <a:prstGeom prst="rect">
            <a:avLst/>
          </a:prstGeom>
          <a:ln>
            <a:solidFill>
              <a:srgbClr val="9FBEC9"/>
            </a:solidFill>
          </a:ln>
        </p:spPr>
      </p:pic>
      <p:cxnSp>
        <p:nvCxnSpPr>
          <p:cNvPr id="6" name="꺾인 연결선 5"/>
          <p:cNvCxnSpPr>
            <a:endCxn id="22" idx="1"/>
          </p:cNvCxnSpPr>
          <p:nvPr/>
        </p:nvCxnSpPr>
        <p:spPr>
          <a:xfrm flipV="1">
            <a:off x="5785464" y="3736208"/>
            <a:ext cx="2386150" cy="30822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>
            <a:off x="5773107" y="5289942"/>
            <a:ext cx="5063548" cy="2823193"/>
          </a:xfrm>
          <a:prstGeom prst="bentConnector3">
            <a:avLst>
              <a:gd name="adj1" fmla="val 5244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가로 글상자 62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4" name="TextBox 6"/>
          <p:cNvSpPr txBox="1"/>
          <p:nvPr/>
        </p:nvSpPr>
        <p:spPr>
          <a:xfrm>
            <a:off x="1676400" y="2781300"/>
            <a:ext cx="1015170" cy="3590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회원가입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098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898"/>
            <a:ext cx="31518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FULL STACK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여기어때 잘난체 고딕"/>
              <a:ea typeface="여기어때 잘난체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8735" y="3848100"/>
            <a:ext cx="4367999" cy="4680000"/>
          </a:xfrm>
          <a:prstGeom prst="rect">
            <a:avLst/>
          </a:prstGeom>
          <a:ln>
            <a:solidFill>
              <a:srgbClr val="BAD0D8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10776586" y="5750942"/>
            <a:ext cx="6069653" cy="1961289"/>
            <a:chOff x="7930019" y="5640526"/>
            <a:chExt cx="6069653" cy="2043022"/>
          </a:xfrm>
        </p:grpSpPr>
        <p:sp>
          <p:nvSpPr>
            <p:cNvPr id="23" name="직사각형 22"/>
            <p:cNvSpPr/>
            <p:nvPr/>
          </p:nvSpPr>
          <p:spPr>
            <a:xfrm>
              <a:off x="7930019" y="5640526"/>
              <a:ext cx="3728580" cy="5162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회원가입 로직</a:t>
              </a: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/>
                  <a:ea typeface="Pretendard Medium"/>
                  <a:cs typeface="Pretendard Variable Medium"/>
                </a:rPr>
                <a:t> - NextBtn Click Event</a:t>
              </a:r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Variable Medium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l="4540" t="30480" r="3010" b="5730"/>
            <a:stretch>
              <a:fillRect/>
            </a:stretch>
          </p:blipFill>
          <p:spPr>
            <a:xfrm>
              <a:off x="8001007" y="6333539"/>
              <a:ext cx="5998665" cy="1350009"/>
            </a:xfrm>
            <a:prstGeom prst="rect">
              <a:avLst/>
            </a:prstGeom>
            <a:ln>
              <a:solidFill>
                <a:srgbClr val="BAD0D8"/>
              </a:solidFill>
            </a:ln>
          </p:spPr>
        </p:pic>
      </p:grpSp>
      <p:cxnSp>
        <p:nvCxnSpPr>
          <p:cNvPr id="5" name="꺾인 연결선 4"/>
          <p:cNvCxnSpPr>
            <a:endCxn id="2" idx="1"/>
          </p:cNvCxnSpPr>
          <p:nvPr/>
        </p:nvCxnSpPr>
        <p:spPr>
          <a:xfrm flipV="1">
            <a:off x="4343400" y="7064231"/>
            <a:ext cx="6504173" cy="96713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7689007" y="3238500"/>
            <a:ext cx="6317131" cy="1936513"/>
            <a:chOff x="9067800" y="3354272"/>
            <a:chExt cx="6317131" cy="1978873"/>
          </a:xfrm>
        </p:grpSpPr>
        <p:sp>
          <p:nvSpPr>
            <p:cNvPr id="22" name="직사각형 21"/>
            <p:cNvSpPr/>
            <p:nvPr/>
          </p:nvSpPr>
          <p:spPr>
            <a:xfrm>
              <a:off x="9067800" y="3354272"/>
              <a:ext cx="2438488" cy="459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/>
                  <a:ea typeface="Pretendard Medium"/>
                  <a:cs typeface="Pretendard Medium"/>
                </a:rPr>
                <a:t>회원가입 로직</a:t>
              </a: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/>
                  <a:ea typeface="Pretendard Medium"/>
                  <a:cs typeface="Pretendard Medium"/>
                </a:rPr>
                <a:t> - </a:t>
              </a: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/>
                  <a:ea typeface="Pretendard Medium"/>
                  <a:cs typeface="Pretendard Medium"/>
                </a:rPr>
                <a:t>중복체크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l="3350" t="35490" b="4080"/>
            <a:stretch>
              <a:fillRect/>
            </a:stretch>
          </p:blipFill>
          <p:spPr>
            <a:xfrm>
              <a:off x="9128456" y="4008796"/>
              <a:ext cx="6256475" cy="1324349"/>
            </a:xfrm>
            <a:prstGeom prst="rect">
              <a:avLst/>
            </a:prstGeom>
            <a:ln>
              <a:solidFill>
                <a:srgbClr val="BAD0D8"/>
              </a:solidFill>
            </a:ln>
          </p:spPr>
        </p:pic>
      </p:grpSp>
      <p:cxnSp>
        <p:nvCxnSpPr>
          <p:cNvPr id="30" name="꺾인 연결선 29"/>
          <p:cNvCxnSpPr/>
          <p:nvPr/>
        </p:nvCxnSpPr>
        <p:spPr>
          <a:xfrm flipV="1">
            <a:off x="4343400" y="4450813"/>
            <a:ext cx="3406263" cy="1454687"/>
          </a:xfrm>
          <a:prstGeom prst="bentConnector3">
            <a:avLst>
              <a:gd name="adj1" fmla="val 68864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가로 글상자 62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4" name="TextBox 6"/>
          <p:cNvSpPr txBox="1"/>
          <p:nvPr/>
        </p:nvSpPr>
        <p:spPr>
          <a:xfrm>
            <a:off x="1676400" y="2781300"/>
            <a:ext cx="1015170" cy="3590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회원가입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098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898"/>
            <a:ext cx="31518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FULL STACK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0" y="2781300"/>
            <a:ext cx="1015170" cy="3590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회원가입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118133" y="4675397"/>
            <a:ext cx="25058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회원가입 로직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 –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주소 검색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2534" y="3848100"/>
            <a:ext cx="4000451" cy="4680000"/>
          </a:xfrm>
          <a:prstGeom prst="rect">
            <a:avLst/>
          </a:prstGeom>
          <a:ln>
            <a:solidFill>
              <a:srgbClr val="BAD0D8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7020396" y="2552700"/>
            <a:ext cx="6228813" cy="1828820"/>
            <a:chOff x="10744200" y="4244284"/>
            <a:chExt cx="6228813" cy="182882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l="3240" t="33280" r="2120" b="9230"/>
            <a:stretch>
              <a:fillRect/>
            </a:stretch>
          </p:blipFill>
          <p:spPr>
            <a:xfrm>
              <a:off x="10841937" y="4777104"/>
              <a:ext cx="6131076" cy="1296000"/>
            </a:xfrm>
            <a:prstGeom prst="rect">
              <a:avLst/>
            </a:prstGeom>
            <a:ln>
              <a:solidFill>
                <a:srgbClr val="BAD0D8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10744200" y="4244284"/>
              <a:ext cx="4116832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/>
                  <a:ea typeface="Pretendard Medium"/>
                  <a:cs typeface="Pretendard Medium"/>
                </a:rPr>
                <a:t>회원가입 로직</a:t>
              </a:r>
              <a:r>
                <a:rPr lang="en-US" altLang="ko-KR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/>
                  <a:ea typeface="Pretendard Medium"/>
                  <a:cs typeface="Pretendard Medium"/>
                </a:rPr>
                <a:t> - Onsubmit ValidateForm</a:t>
              </a:r>
              <a:endPara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endParaRPr>
            </a:p>
          </p:txBody>
        </p:sp>
      </p:grpSp>
      <p:cxnSp>
        <p:nvCxnSpPr>
          <p:cNvPr id="15" name="꺾인 연결선 14"/>
          <p:cNvCxnSpPr>
            <a:endCxn id="13" idx="1"/>
          </p:cNvCxnSpPr>
          <p:nvPr/>
        </p:nvCxnSpPr>
        <p:spPr>
          <a:xfrm flipV="1">
            <a:off x="4828225" y="3733520"/>
            <a:ext cx="2289908" cy="151055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12123" y="4686300"/>
            <a:ext cx="3637086" cy="4103566"/>
          </a:xfrm>
          <a:prstGeom prst="rect">
            <a:avLst/>
          </a:prstGeom>
          <a:ln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31192" y="7129849"/>
            <a:ext cx="3533141" cy="1665166"/>
          </a:xfrm>
          <a:prstGeom prst="rect">
            <a:avLst/>
          </a:prstGeom>
          <a:ln>
            <a:solidFill>
              <a:srgbClr val="9FBEC9"/>
            </a:solidFill>
          </a:ln>
        </p:spPr>
      </p:pic>
      <p:cxnSp>
        <p:nvCxnSpPr>
          <p:cNvPr id="24" name="꺾인 연결선 23"/>
          <p:cNvCxnSpPr>
            <a:endCxn id="8" idx="1"/>
          </p:cNvCxnSpPr>
          <p:nvPr/>
        </p:nvCxnSpPr>
        <p:spPr>
          <a:xfrm>
            <a:off x="5365828" y="6565065"/>
            <a:ext cx="4246295" cy="17301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가로 글상자 62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098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898"/>
            <a:ext cx="31518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FULL STACK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여기어때 잘난체 고딕"/>
              <a:ea typeface="여기어때 잘난체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18725" y="4278163"/>
            <a:ext cx="14050550" cy="3913337"/>
            <a:chOff x="2118725" y="4636469"/>
            <a:chExt cx="14050550" cy="391333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107292" y="4650419"/>
              <a:ext cx="2061983" cy="179576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94575" y="4636469"/>
              <a:ext cx="2114311" cy="182366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118725" y="4747177"/>
              <a:ext cx="1877443" cy="1602248"/>
            </a:xfrm>
            <a:prstGeom prst="rect">
              <a:avLst/>
            </a:prstGeom>
          </p:spPr>
        </p:pic>
        <p:sp>
          <p:nvSpPr>
            <p:cNvPr id="13" name="오른쪽 화살표 12"/>
            <p:cNvSpPr/>
            <p:nvPr/>
          </p:nvSpPr>
          <p:spPr>
            <a:xfrm>
              <a:off x="4923589" y="5275335"/>
              <a:ext cx="2143565" cy="54593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AD0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1036307" y="5275335"/>
              <a:ext cx="2143565" cy="54593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AD0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66340" y="6743700"/>
              <a:ext cx="582211" cy="459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9FBEC9"/>
                  </a:solidFill>
                  <a:latin typeface="Pretendard SemiBold"/>
                  <a:ea typeface="Pretendard SemiBold"/>
                  <a:cs typeface="Pretendard SemiBold"/>
                </a:rPr>
                <a:t>유저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760623" y="6743700"/>
              <a:ext cx="582211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9FBEC9"/>
                  </a:solidFill>
                  <a:latin typeface="Pretendard SemiBold"/>
                  <a:ea typeface="Pretendard SemiBold"/>
                  <a:cs typeface="Pretendard SemiBold"/>
                </a:rPr>
                <a:t>서버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4449633" y="6743700"/>
              <a:ext cx="1377300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9FBEC9"/>
                  </a:solidFill>
                  <a:latin typeface="Pretendard SemiBold"/>
                  <a:ea typeface="Pretendard SemiBold"/>
                  <a:cs typeface="Pretendard SemiBold"/>
                </a:rPr>
                <a:t>데이터베이스</a:t>
              </a:r>
            </a:p>
          </p:txBody>
        </p:sp>
        <p:sp>
          <p:nvSpPr>
            <p:cNvPr id="23" name="오른쪽 화살표 22"/>
            <p:cNvSpPr/>
            <p:nvPr/>
          </p:nvSpPr>
          <p:spPr>
            <a:xfrm flipH="1">
              <a:off x="4850117" y="5892967"/>
              <a:ext cx="2143565" cy="54593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AD0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4" name="오른쪽 화살표 23"/>
            <p:cNvSpPr/>
            <p:nvPr/>
          </p:nvSpPr>
          <p:spPr>
            <a:xfrm flipH="1">
              <a:off x="10962835" y="5892967"/>
              <a:ext cx="2143565" cy="54593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AD0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9602422">
              <a:off x="5235752" y="6746442"/>
              <a:ext cx="1297942" cy="1126939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5181645" y="8041975"/>
              <a:ext cx="1406155" cy="5078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ko-KR" altLang="en-US">
                  <a:solidFill>
                    <a:srgbClr val="9FBEC9"/>
                  </a:solidFill>
                  <a:latin typeface="Pretendard SemiBold"/>
                  <a:ea typeface="Pretendard SemiBold"/>
                  <a:cs typeface="Pretendard SemiBold"/>
                </a:rPr>
                <a:t>세션 </a:t>
              </a:r>
              <a:r>
                <a:rPr lang="en-US" altLang="ko-KR">
                  <a:solidFill>
                    <a:srgbClr val="9FBEC9"/>
                  </a:solidFill>
                  <a:latin typeface="Pretendard SemiBold"/>
                  <a:ea typeface="Pretendard SemiBold"/>
                  <a:cs typeface="Pretendard SemiBold"/>
                </a:rPr>
                <a:t>(</a:t>
              </a:r>
              <a:r>
                <a:rPr lang="ko-KR" altLang="en-US">
                  <a:solidFill>
                    <a:srgbClr val="9FBEC9"/>
                  </a:solidFill>
                  <a:latin typeface="Pretendard SemiBold"/>
                  <a:ea typeface="Pretendard SemiBold"/>
                  <a:cs typeface="Pretendard SemiBold"/>
                </a:rPr>
                <a:t>입장권</a:t>
              </a:r>
              <a:r>
                <a:rPr lang="en-US" altLang="ko-KR">
                  <a:solidFill>
                    <a:srgbClr val="9FBEC9"/>
                  </a:solidFill>
                  <a:latin typeface="Pretendard SemiBold"/>
                  <a:ea typeface="Pretendard SemiBold"/>
                  <a:cs typeface="Pretendard SemiBold"/>
                </a:rPr>
                <a:t>)</a:t>
              </a:r>
              <a:endParaRPr lang="ko-KR" altLang="en-US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endParaRPr>
            </a:p>
          </p:txBody>
        </p:sp>
      </p:grpSp>
      <p:sp>
        <p:nvSpPr>
          <p:cNvPr id="63" name="가로 글상자 62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4" name="TextBox 6"/>
          <p:cNvSpPr txBox="1"/>
          <p:nvPr/>
        </p:nvSpPr>
        <p:spPr>
          <a:xfrm>
            <a:off x="1676400" y="2781300"/>
            <a:ext cx="17684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로그인</a:t>
            </a:r>
            <a:r>
              <a:rPr lang="en-US" altLang="ko-KR" dirty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 ·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로그아웃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098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898"/>
            <a:ext cx="31518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FULL STACK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여기어때 잘난체 고딕"/>
              <a:ea typeface="여기어때 잘난체 고딕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676400" y="3795461"/>
            <a:ext cx="8752002" cy="3711806"/>
            <a:chOff x="1676400" y="3795461"/>
            <a:chExt cx="8752002" cy="37118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b="6150"/>
            <a:stretch>
              <a:fillRect/>
            </a:stretch>
          </p:blipFill>
          <p:spPr>
            <a:xfrm>
              <a:off x="1676400" y="3915836"/>
              <a:ext cx="8730615" cy="1188000"/>
            </a:xfrm>
            <a:prstGeom prst="rect">
              <a:avLst/>
            </a:prstGeom>
            <a:ln>
              <a:solidFill>
                <a:srgbClr val="9FBEC9"/>
              </a:solidFill>
            </a:ln>
          </p:spPr>
        </p:pic>
        <p:grpSp>
          <p:nvGrpSpPr>
            <p:cNvPr id="20" name="그룹 19"/>
            <p:cNvGrpSpPr/>
            <p:nvPr/>
          </p:nvGrpSpPr>
          <p:grpSpPr>
            <a:xfrm>
              <a:off x="1676400" y="6210300"/>
              <a:ext cx="8730615" cy="1212158"/>
              <a:chOff x="1694936" y="6486131"/>
              <a:chExt cx="8712080" cy="1212158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694936" y="6486131"/>
                <a:ext cx="8712080" cy="1212158"/>
                <a:chOff x="1694936" y="6486131"/>
                <a:chExt cx="8712080" cy="1212158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70" t="3730"/>
                <a:stretch>
                  <a:fillRect/>
                </a:stretch>
              </p:blipFill>
              <p:spPr>
                <a:xfrm>
                  <a:off x="1694936" y="6486131"/>
                  <a:ext cx="8712080" cy="1212158"/>
                </a:xfrm>
                <a:prstGeom prst="rect">
                  <a:avLst/>
                </a:prstGeom>
                <a:ln>
                  <a:solidFill>
                    <a:srgbClr val="9FBEC9"/>
                  </a:solidFill>
                </a:ln>
              </p:spPr>
            </p:pic>
            <p:sp>
              <p:nvSpPr>
                <p:cNvPr id="6" name="직사각형 5"/>
                <p:cNvSpPr/>
                <p:nvPr/>
              </p:nvSpPr>
              <p:spPr>
                <a:xfrm>
                  <a:off x="9220200" y="6842657"/>
                  <a:ext cx="990600" cy="6630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</p:grp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l="88420" t="53060" r="3930" b="17530"/>
              <a:stretch>
                <a:fillRect/>
              </a:stretch>
            </p:blipFill>
            <p:spPr>
              <a:xfrm>
                <a:off x="9372600" y="6878223"/>
                <a:ext cx="685800" cy="381000"/>
              </a:xfrm>
              <a:prstGeom prst="rect">
                <a:avLst/>
              </a:prstGeom>
            </p:spPr>
          </p:pic>
        </p:grpSp>
        <p:sp>
          <p:nvSpPr>
            <p:cNvPr id="21" name="타원 20"/>
            <p:cNvSpPr/>
            <p:nvPr/>
          </p:nvSpPr>
          <p:spPr>
            <a:xfrm>
              <a:off x="8999652" y="3795461"/>
              <a:ext cx="1428750" cy="142875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8999652" y="6078517"/>
              <a:ext cx="1428750" cy="142875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27" name="직선 화살표 연결선 26"/>
            <p:cNvCxnSpPr>
              <a:stCxn id="21" idx="4"/>
              <a:endCxn id="28" idx="0"/>
            </p:cNvCxnSpPr>
            <p:nvPr/>
          </p:nvCxnSpPr>
          <p:spPr>
            <a:xfrm>
              <a:off x="9714027" y="5224211"/>
              <a:ext cx="0" cy="85430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>
              <a:off x="5105400" y="6819900"/>
              <a:ext cx="1828800" cy="5334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t="27220" b="12710"/>
          <a:stretch>
            <a:fillRect/>
          </a:stretch>
        </p:blipFill>
        <p:spPr>
          <a:xfrm>
            <a:off x="11685373" y="3039423"/>
            <a:ext cx="5001985" cy="3352800"/>
          </a:xfrm>
          <a:prstGeom prst="rect">
            <a:avLst/>
          </a:prstGeom>
          <a:ln>
            <a:solidFill>
              <a:srgbClr val="9FBEC9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rcRect l="2900" t="33070" r="2870" b="8660"/>
          <a:stretch>
            <a:fillRect/>
          </a:stretch>
        </p:blipFill>
        <p:spPr>
          <a:xfrm>
            <a:off x="10854459" y="7228840"/>
            <a:ext cx="6663812" cy="1406805"/>
          </a:xfrm>
          <a:prstGeom prst="rect">
            <a:avLst/>
          </a:prstGeom>
          <a:ln>
            <a:solidFill>
              <a:srgbClr val="9FBEC9"/>
            </a:solidFill>
          </a:ln>
        </p:spPr>
      </p:pic>
      <p:cxnSp>
        <p:nvCxnSpPr>
          <p:cNvPr id="35" name="직선 연결선 34"/>
          <p:cNvCxnSpPr>
            <a:endCxn id="32" idx="0"/>
          </p:cNvCxnSpPr>
          <p:nvPr/>
        </p:nvCxnSpPr>
        <p:spPr>
          <a:xfrm>
            <a:off x="14186365" y="6078517"/>
            <a:ext cx="0" cy="11503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가로 글상자 62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1676400" y="2781300"/>
            <a:ext cx="17684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ko-KR" altLang="en-US" sz="1800" b="0" i="0" u="none" strike="noStrike" kern="1200" cap="none" spc="0" normalizeH="0" baseline="0" dirty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로그인</a:t>
            </a:r>
            <a:r>
              <a:rPr lang="en-US" altLang="ko-KR" dirty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 · </a:t>
            </a:r>
            <a:r>
              <a:rPr kumimoji="0" lang="ko-KR" altLang="en-US" sz="1800" b="0" i="0" u="none" strike="noStrike" kern="1200" cap="none" spc="0" normalizeH="0" baseline="0" dirty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로그아웃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  <a:endParaRPr lang="ko-KR" altLang="en-US" sz="1400" spc="266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  <a:endParaRPr lang="en-US" sz="1400" spc="266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8" name="TextBox 32"/>
          <p:cNvSpPr txBox="1"/>
          <p:nvPr/>
        </p:nvSpPr>
        <p:spPr>
          <a:xfrm>
            <a:off x="16476" y="1409700"/>
            <a:ext cx="7036846" cy="152349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7200">
                <a:solidFill>
                  <a:srgbClr val="bad0d8"/>
                </a:solidFill>
                <a:latin typeface="여기어때 잘난체 고딕"/>
                <a:ea typeface="여기어때 잘난체 고딕"/>
              </a:rPr>
              <a:t>CONTENTS</a:t>
            </a:r>
            <a:endParaRPr lang="en-US" sz="7200">
              <a:solidFill>
                <a:srgbClr val="bad0d8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50" name="AutoShape 31"/>
          <p:cNvSpPr/>
          <p:nvPr/>
        </p:nvSpPr>
        <p:spPr>
          <a:xfrm>
            <a:off x="3485118" y="4409784"/>
            <a:ext cx="1143000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85118" y="3695700"/>
            <a:ext cx="40427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1</a:t>
            </a:r>
            <a:endParaRPr lang="ko-KR" altLang="en-US" sz="40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57" name="AutoShape 31"/>
          <p:cNvSpPr/>
          <p:nvPr/>
        </p:nvSpPr>
        <p:spPr>
          <a:xfrm>
            <a:off x="8473193" y="4409784"/>
            <a:ext cx="1143000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8473194" y="3695700"/>
            <a:ext cx="51488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40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3485118" y="4991606"/>
            <a:ext cx="3045603" cy="2829433"/>
            <a:chOff x="2869813" y="4535584"/>
            <a:chExt cx="3045603" cy="2829433"/>
          </a:xfrm>
        </p:grpSpPr>
        <p:grpSp>
          <p:nvGrpSpPr>
            <p:cNvPr id="8" name="그룹 7"/>
            <p:cNvGrpSpPr/>
            <p:nvPr/>
          </p:nvGrpSpPr>
          <p:grpSpPr>
            <a:xfrm rot="0">
              <a:off x="2869813" y="4535584"/>
              <a:ext cx="2564702" cy="461665"/>
              <a:chOff x="2869813" y="4535584"/>
              <a:chExt cx="2564702" cy="461665"/>
            </a:xfrm>
          </p:grpSpPr>
          <p:sp>
            <p:nvSpPr>
              <p:cNvPr id="10" name="Freeform 11"/>
              <p:cNvSpPr/>
              <p:nvPr/>
            </p:nvSpPr>
            <p:spPr>
              <a:xfrm>
                <a:off x="2869813" y="4612454"/>
                <a:ext cx="307925" cy="307925"/>
              </a:xfrm>
              <a:custGeom>
                <a:avLst/>
                <a:gd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ad0d8"/>
              </a:solidFill>
              <a:ln>
                <a:solidFill>
                  <a:srgbClr val="bad0d8"/>
                </a:solidFill>
              </a:ln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316628" y="4535584"/>
                <a:ext cx="2117887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rPr>
                  <a:t>프로젝트 소개</a:t>
                </a: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 rot="0">
              <a:off x="2869813" y="5717003"/>
              <a:ext cx="2651265" cy="461665"/>
              <a:chOff x="2869813" y="4535584"/>
              <a:chExt cx="2651265" cy="461665"/>
            </a:xfrm>
          </p:grpSpPr>
          <p:sp>
            <p:nvSpPr>
              <p:cNvPr id="45" name="Freeform 11"/>
              <p:cNvSpPr/>
              <p:nvPr/>
            </p:nvSpPr>
            <p:spPr>
              <a:xfrm>
                <a:off x="2869813" y="4612454"/>
                <a:ext cx="307925" cy="307925"/>
              </a:xfrm>
              <a:custGeom>
                <a:avLst/>
                <a:gd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ad0d8"/>
              </a:solidFill>
              <a:ln>
                <a:solidFill>
                  <a:srgbClr val="bad0d8"/>
                </a:solidFill>
              </a:ln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316628" y="4535584"/>
                <a:ext cx="220445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rPr>
                  <a:t>구성원 및 일정</a:t>
                </a: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rot="0">
              <a:off x="2869813" y="6903352"/>
              <a:ext cx="3045603" cy="461665"/>
              <a:chOff x="2869813" y="4535584"/>
              <a:chExt cx="3045603" cy="461665"/>
            </a:xfrm>
          </p:grpSpPr>
          <p:sp>
            <p:nvSpPr>
              <p:cNvPr id="48" name="Freeform 11"/>
              <p:cNvSpPr/>
              <p:nvPr/>
            </p:nvSpPr>
            <p:spPr>
              <a:xfrm>
                <a:off x="2869813" y="4612454"/>
                <a:ext cx="307925" cy="307925"/>
              </a:xfrm>
              <a:custGeom>
                <a:avLst/>
                <a:gd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ad0d8"/>
              </a:solidFill>
              <a:ln>
                <a:solidFill>
                  <a:srgbClr val="bad0d8"/>
                </a:solidFill>
              </a:ln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316628" y="4535584"/>
                <a:ext cx="2598788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rPr>
                  <a:t>적용 기술 및 모델</a:t>
                </a: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 rot="0">
            <a:off x="8473192" y="4991606"/>
            <a:ext cx="3005529" cy="2829433"/>
            <a:chOff x="7739720" y="4991606"/>
            <a:chExt cx="3005529" cy="2829433"/>
          </a:xfrm>
        </p:grpSpPr>
        <p:grpSp>
          <p:nvGrpSpPr>
            <p:cNvPr id="59" name="그룹 58"/>
            <p:cNvGrpSpPr/>
            <p:nvPr/>
          </p:nvGrpSpPr>
          <p:grpSpPr>
            <a:xfrm rot="0">
              <a:off x="7739721" y="4991606"/>
              <a:ext cx="3005529" cy="461665"/>
              <a:chOff x="2869813" y="4535584"/>
              <a:chExt cx="3005529" cy="461665"/>
            </a:xfrm>
          </p:grpSpPr>
          <p:sp>
            <p:nvSpPr>
              <p:cNvPr id="67" name="Freeform 11"/>
              <p:cNvSpPr/>
              <p:nvPr/>
            </p:nvSpPr>
            <p:spPr>
              <a:xfrm>
                <a:off x="2869813" y="4612454"/>
                <a:ext cx="307925" cy="307925"/>
              </a:xfrm>
              <a:custGeom>
                <a:avLst/>
                <a:gd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ad0d8"/>
              </a:solidFill>
              <a:ln>
                <a:solidFill>
                  <a:srgbClr val="bad0d8"/>
                </a:solidFill>
              </a:ln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316628" y="4535584"/>
                <a:ext cx="2558714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rPr>
                  <a:t>Deep Learning</a:t>
                </a: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0">
              <a:off x="7739720" y="6173025"/>
              <a:ext cx="2255323" cy="461665"/>
              <a:chOff x="2869813" y="4535584"/>
              <a:chExt cx="2255323" cy="461665"/>
            </a:xfrm>
          </p:grpSpPr>
          <p:sp>
            <p:nvSpPr>
              <p:cNvPr id="65" name="Freeform 11"/>
              <p:cNvSpPr/>
              <p:nvPr/>
            </p:nvSpPr>
            <p:spPr>
              <a:xfrm>
                <a:off x="2869813" y="4612454"/>
                <a:ext cx="307925" cy="307925"/>
              </a:xfrm>
              <a:custGeom>
                <a:avLst/>
                <a:gd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ad0d8"/>
              </a:solidFill>
              <a:ln>
                <a:solidFill>
                  <a:srgbClr val="bad0d8"/>
                </a:solidFill>
              </a:ln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316628" y="4535584"/>
                <a:ext cx="1808508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rPr>
                  <a:t>Full Stack</a:t>
                </a: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rot="0">
              <a:off x="7739721" y="7359374"/>
              <a:ext cx="2979881" cy="461665"/>
              <a:chOff x="2869813" y="4535584"/>
              <a:chExt cx="2979881" cy="461665"/>
            </a:xfrm>
          </p:grpSpPr>
          <p:sp>
            <p:nvSpPr>
              <p:cNvPr id="63" name="Freeform 11"/>
              <p:cNvSpPr/>
              <p:nvPr/>
            </p:nvSpPr>
            <p:spPr>
              <a:xfrm>
                <a:off x="2869813" y="4612454"/>
                <a:ext cx="307925" cy="307925"/>
              </a:xfrm>
              <a:custGeom>
                <a:avLst/>
                <a:gd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ad0d8"/>
              </a:solidFill>
              <a:ln>
                <a:solidFill>
                  <a:srgbClr val="bad0d8"/>
                </a:solidFill>
              </a:ln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316628" y="4535584"/>
                <a:ext cx="2533066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rPr>
                  <a:t>Web Page </a:t>
                </a:r>
                <a:r>
                  <a: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rPr>
                  <a:t>구현</a:t>
                </a: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</p:grpSp>
      </p:grpSp>
      <p:sp>
        <p:nvSpPr>
          <p:cNvPr id="71" name="AutoShape 31"/>
          <p:cNvSpPr/>
          <p:nvPr/>
        </p:nvSpPr>
        <p:spPr>
          <a:xfrm>
            <a:off x="13461269" y="4409784"/>
            <a:ext cx="1143000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3461269" y="3695700"/>
            <a:ext cx="5164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3</a:t>
            </a:r>
            <a:endParaRPr lang="ko-KR" altLang="en-US" sz="40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grpSp>
        <p:nvGrpSpPr>
          <p:cNvPr id="84" name="그룹 83"/>
          <p:cNvGrpSpPr/>
          <p:nvPr/>
        </p:nvGrpSpPr>
        <p:grpSpPr>
          <a:xfrm rot="0">
            <a:off x="13461269" y="4991606"/>
            <a:ext cx="1341612" cy="2816989"/>
            <a:chOff x="13461269" y="4991606"/>
            <a:chExt cx="1341612" cy="2816989"/>
          </a:xfrm>
        </p:grpSpPr>
        <p:grpSp>
          <p:nvGrpSpPr>
            <p:cNvPr id="70" name="그룹 69"/>
            <p:cNvGrpSpPr/>
            <p:nvPr/>
          </p:nvGrpSpPr>
          <p:grpSpPr>
            <a:xfrm rot="0">
              <a:off x="13461269" y="4991606"/>
              <a:ext cx="1341612" cy="1643084"/>
              <a:chOff x="2869813" y="4535584"/>
              <a:chExt cx="1341612" cy="1643084"/>
            </a:xfrm>
          </p:grpSpPr>
          <p:grpSp>
            <p:nvGrpSpPr>
              <p:cNvPr id="73" name="그룹 72"/>
              <p:cNvGrpSpPr/>
              <p:nvPr/>
            </p:nvGrpSpPr>
            <p:grpSpPr>
              <a:xfrm rot="0">
                <a:off x="2869813" y="4535584"/>
                <a:ext cx="1247034" cy="461665"/>
                <a:chOff x="2869813" y="4535584"/>
                <a:chExt cx="1247034" cy="461665"/>
              </a:xfrm>
            </p:grpSpPr>
            <p:sp>
              <p:nvSpPr>
                <p:cNvPr id="80" name="Freeform 11"/>
                <p:cNvSpPr/>
                <p:nvPr/>
              </p:nvSpPr>
              <p:spPr>
                <a:xfrm>
                  <a:off x="2869813" y="4612454"/>
                  <a:ext cx="307925" cy="307925"/>
                </a:xfrm>
                <a:custGeom>
                  <a:avLst/>
                  <a:gd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bad0d8"/>
                </a:solidFill>
                <a:ln>
                  <a:solidFill>
                    <a:srgbClr val="bad0d8"/>
                  </a:solidFill>
                </a:ln>
              </p:spPr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316628" y="4535584"/>
                  <a:ext cx="800219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 고딕"/>
                      <a:ea typeface="여기어때 잘난체 고딕"/>
                    </a:rPr>
                    <a:t>결과</a:t>
                  </a: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 rot="0">
                <a:off x="2869813" y="5717003"/>
                <a:ext cx="1341612" cy="461665"/>
                <a:chOff x="2869813" y="4535584"/>
                <a:chExt cx="1341612" cy="461665"/>
              </a:xfrm>
            </p:grpSpPr>
            <p:sp>
              <p:nvSpPr>
                <p:cNvPr id="78" name="Freeform 11"/>
                <p:cNvSpPr/>
                <p:nvPr/>
              </p:nvSpPr>
              <p:spPr>
                <a:xfrm>
                  <a:off x="2869813" y="4612454"/>
                  <a:ext cx="307925" cy="307925"/>
                </a:xfrm>
                <a:custGeom>
                  <a:avLst/>
                  <a:gd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bad0d8"/>
                </a:solidFill>
                <a:ln>
                  <a:solidFill>
                    <a:srgbClr val="bad0d8"/>
                  </a:solidFill>
                </a:ln>
              </p:spPr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3316628" y="4535584"/>
                  <a:ext cx="894797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 고딕"/>
                      <a:ea typeface="여기어때 잘난체 고딕"/>
                    </a:rPr>
                    <a:t>Q&amp;A</a:t>
                  </a: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14424660" y="7359374"/>
              <a:ext cx="283643" cy="449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endParaRPr>
            </a:p>
          </p:txBody>
        </p:sp>
      </p:grpSp>
      <p:sp>
        <p:nvSpPr>
          <p:cNvPr id="83" name="가로 글상자 82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sz="120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lang="ko-KR" altLang="en-US" sz="120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lang="ko-KR" altLang="en-US" sz="1200">
              <a:solidFill>
                <a:srgbClr val="a6a6a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098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898"/>
            <a:ext cx="315182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FULL STACK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여기어때 잘난체 고딕"/>
              <a:ea typeface="여기어때 잘난체 고딕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4267200" y="1434173"/>
            <a:ext cx="12725400" cy="7343123"/>
            <a:chOff x="4800600" y="1434173"/>
            <a:chExt cx="12725400" cy="7343123"/>
          </a:xfrm>
        </p:grpSpPr>
        <p:grpSp>
          <p:nvGrpSpPr>
            <p:cNvPr id="13" name="그룹 12"/>
            <p:cNvGrpSpPr/>
            <p:nvPr/>
          </p:nvGrpSpPr>
          <p:grpSpPr>
            <a:xfrm>
              <a:off x="4800600" y="3253201"/>
              <a:ext cx="5410200" cy="5524095"/>
              <a:chOff x="4953001" y="3253201"/>
              <a:chExt cx="5410200" cy="552409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3430" r="300"/>
              <a:stretch>
                <a:fillRect/>
              </a:stretch>
            </p:blipFill>
            <p:spPr>
              <a:xfrm>
                <a:off x="4953001" y="3253201"/>
                <a:ext cx="5410200" cy="5524095"/>
              </a:xfrm>
              <a:prstGeom prst="rect">
                <a:avLst/>
              </a:prstGeom>
            </p:spPr>
          </p:pic>
          <p:grpSp>
            <p:nvGrpSpPr>
              <p:cNvPr id="10" name="그룹 9"/>
              <p:cNvGrpSpPr/>
              <p:nvPr/>
            </p:nvGrpSpPr>
            <p:grpSpPr>
              <a:xfrm>
                <a:off x="7087311" y="4381501"/>
                <a:ext cx="1141580" cy="3581449"/>
                <a:chOff x="7053853" y="4381501"/>
                <a:chExt cx="1141580" cy="3581449"/>
              </a:xfrm>
              <a:noFill/>
            </p:grpSpPr>
            <p:sp>
              <p:nvSpPr>
                <p:cNvPr id="25" name="직사각형 24"/>
                <p:cNvSpPr/>
                <p:nvPr/>
              </p:nvSpPr>
              <p:spPr>
                <a:xfrm>
                  <a:off x="7053853" y="4381501"/>
                  <a:ext cx="1141580" cy="304800"/>
                </a:xfrm>
                <a:prstGeom prst="rect">
                  <a:avLst/>
                </a:prstGeom>
                <a:grp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7053853" y="7581900"/>
                  <a:ext cx="1141580" cy="381050"/>
                </a:xfrm>
                <a:prstGeom prst="rect">
                  <a:avLst/>
                </a:prstGeom>
                <a:grpFill/>
                <a:ln w="28575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12" name="아래쪽 화살표 11"/>
              <p:cNvSpPr/>
              <p:nvPr/>
            </p:nvSpPr>
            <p:spPr>
              <a:xfrm>
                <a:off x="7543801" y="4822310"/>
                <a:ext cx="228600" cy="266699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0104924" y="1434173"/>
              <a:ext cx="7421075" cy="7343123"/>
              <a:chOff x="10257325" y="1434173"/>
              <a:chExt cx="7421075" cy="7343123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0257325" y="1434173"/>
                <a:ext cx="7421075" cy="7343123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14200033" y="4229100"/>
                <a:ext cx="2590800" cy="20574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11292947" y="6553200"/>
                <a:ext cx="5394853" cy="2057400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63" name="가로 글상자 62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4" name="가로 글상자 63"/>
          <p:cNvSpPr txBox="1"/>
          <p:nvPr/>
        </p:nvSpPr>
        <p:spPr>
          <a:xfrm>
            <a:off x="1676400" y="2803207"/>
            <a:ext cx="2667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Detect · Result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  <a:endParaRPr lang="ko-KR" altLang="en-US" sz="1400" spc="266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  <a:endParaRPr lang="en-US" sz="1400" spc="266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 rot="0">
            <a:off x="7404735" y="4433524"/>
            <a:ext cx="3449387" cy="1184321"/>
            <a:chOff x="7404734" y="4433524"/>
            <a:chExt cx="3449387" cy="1184321"/>
          </a:xfrm>
        </p:grpSpPr>
        <p:sp>
          <p:nvSpPr>
            <p:cNvPr id="11" name="TextBox 10"/>
            <p:cNvSpPr txBox="1"/>
            <p:nvPr/>
          </p:nvSpPr>
          <p:spPr>
            <a:xfrm>
              <a:off x="7404734" y="4433524"/>
              <a:ext cx="811731" cy="11843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7200">
                  <a:solidFill>
                    <a:srgbClr val="bad0d8"/>
                  </a:solidFill>
                  <a:latin typeface="여기어때 잘난체 고딕"/>
                  <a:ea typeface="여기어때 잘난체 고딕"/>
                </a:rPr>
                <a:t>3</a:t>
              </a:r>
              <a:endParaRPr lang="ko-KR" altLang="en-US" sz="7200">
                <a:solidFill>
                  <a:srgbClr val="bad0d8"/>
                </a:solidFill>
                <a:latin typeface="여기어때 잘난체 고딕"/>
                <a:ea typeface="여기어때 잘난체 고딕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 rot="0">
              <a:off x="9607087" y="4802856"/>
              <a:ext cx="1247034" cy="461665"/>
              <a:chOff x="2869813" y="5602912"/>
              <a:chExt cx="1247034" cy="461665"/>
            </a:xfrm>
          </p:grpSpPr>
          <p:sp>
            <p:nvSpPr>
              <p:cNvPr id="55" name="Freeform 11"/>
              <p:cNvSpPr/>
              <p:nvPr/>
            </p:nvSpPr>
            <p:spPr>
              <a:xfrm>
                <a:off x="2869813" y="5679782"/>
                <a:ext cx="307925" cy="307925"/>
              </a:xfrm>
              <a:custGeom>
                <a:avLst/>
                <a:gd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ad0d8"/>
              </a:solidFill>
              <a:ln>
                <a:solidFill>
                  <a:srgbClr val="bad0d8"/>
                </a:solidFill>
              </a:ln>
            </p:spPr>
            <p:txBody>
              <a:bodyPr anchor="ctr"/>
              <a:lstStyle/>
              <a:p>
                <a:pPr lvl="0" algn="ctr">
                  <a:defRPr/>
                </a:pP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316628" y="5602912"/>
                <a:ext cx="80021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rPr>
                  <a:t>결과</a:t>
                </a:r>
                <a:endPara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고딕"/>
                  <a:ea typeface="여기어때 잘난체 고딕"/>
                </a:endParaRPr>
              </a:p>
            </p:txBody>
          </p:sp>
        </p:grpSp>
      </p:grpSp>
      <p:sp>
        <p:nvSpPr>
          <p:cNvPr id="71" name="가로 글상자 70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2587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3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898"/>
            <a:ext cx="504336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결과</a:t>
            </a: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_</a:t>
            </a:r>
            <a:r>
              <a:rPr lang="en-US" altLang="ko-KR" sz="28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WEB PAGE </a:t>
            </a:r>
            <a:r>
              <a:rPr lang="ko-KR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전체 영상</a:t>
            </a:r>
          </a:p>
        </p:txBody>
      </p:sp>
      <p:sp>
        <p:nvSpPr>
          <p:cNvPr id="63" name="가로 글상자 62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65" name="그림 64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75" end="8000"/>
                </p14:media>
              </p:ext>
            </p:ext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3314700" y="2409229"/>
            <a:ext cx="11658600" cy="6315075"/>
          </a:xfrm>
          <a:prstGeom prst="rect">
            <a:avLst/>
          </a:prstGeom>
          <a:ln>
            <a:solidFill>
              <a:srgbClr val="9FBEC9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1424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</p:childTnLst>
        </p:cTn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chemeClr val="tx1">
                <a:lumMod val="85000"/>
                <a:lumOff val="15000"/>
              </a:scheme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  <a:endParaRPr lang="ko-KR" altLang="en-US" sz="1400" spc="266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  <a:endParaRPr lang="en-US" sz="1400" spc="266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13" name="TextBox 32"/>
          <p:cNvSpPr txBox="1"/>
          <p:nvPr/>
        </p:nvSpPr>
        <p:spPr>
          <a:xfrm>
            <a:off x="5020914" y="4595812"/>
            <a:ext cx="8246172" cy="10953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ctr" defTabSz="9144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7200" b="0" i="0" u="none" strike="noStrike" kern="1200" cap="none" spc="0" normalizeH="0" baseline="0">
                <a:solidFill>
                  <a:srgbClr val="bad0d8"/>
                </a:solidFill>
                <a:latin typeface="여기어때 잘난체 고딕"/>
                <a:ea typeface="여기어때 잘난체 고딕"/>
              </a:rPr>
              <a:t>Q&amp;A</a:t>
            </a:r>
            <a:endParaRPr kumimoji="0" lang="en-US" altLang="ko-KR" sz="7200" b="0" i="0" u="none" strike="noStrike" kern="1200" cap="none" spc="0" normalizeH="0" baseline="0">
              <a:solidFill>
                <a:srgbClr val="bad0d8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14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262626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chemeClr val="tx1">
                <a:lumMod val="85000"/>
                <a:lumOff val="15000"/>
              </a:scheme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  <a:endParaRPr lang="ko-KR" altLang="en-US" sz="1400" spc="266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  <a:endParaRPr lang="en-US" sz="1400" spc="266">
              <a:solidFill>
                <a:schemeClr val="tx1">
                  <a:lumMod val="85000"/>
                  <a:lumOff val="15000"/>
                </a:schemeClr>
              </a:solidFill>
              <a:latin typeface="Pretendard Medium"/>
              <a:ea typeface="Pretendard Medium"/>
              <a:cs typeface="Pretendard Medium"/>
            </a:endParaRPr>
          </a:p>
        </p:txBody>
      </p:sp>
      <p:sp>
        <p:nvSpPr>
          <p:cNvPr id="113" name="TextBox 32"/>
          <p:cNvSpPr txBox="1"/>
          <p:nvPr/>
        </p:nvSpPr>
        <p:spPr>
          <a:xfrm>
            <a:off x="5020914" y="4595812"/>
            <a:ext cx="8246172" cy="10953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ctr" defTabSz="914400" rtl="0" eaLnBrk="1" latinLnBrk="0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7200" b="0" i="0" u="none" strike="noStrike" kern="1200" cap="none" spc="0" normalizeH="0" baseline="0">
                <a:solidFill>
                  <a:srgbClr val="bad0d8"/>
                </a:solidFill>
                <a:latin typeface="여기어때 잘난체 고딕"/>
                <a:ea typeface="여기어때 잘난체 고딕"/>
              </a:rPr>
              <a:t>감사합니다</a:t>
            </a:r>
            <a:r>
              <a:rPr kumimoji="0" lang="en-US" altLang="ko-KR" sz="7200" b="0" i="0" u="none" strike="noStrike" kern="1200" cap="none" spc="0" normalizeH="0" baseline="0">
                <a:solidFill>
                  <a:srgbClr val="bad0d8"/>
                </a:solidFill>
                <a:latin typeface="여기어때 잘난체 고딕"/>
                <a:ea typeface="여기어때 잘난체 고딕"/>
              </a:rPr>
              <a:t>.</a:t>
            </a:r>
            <a:endParaRPr kumimoji="0" lang="en-US" altLang="ko-KR" sz="7200" b="0" i="0" u="none" strike="noStrike" kern="1200" cap="none" spc="0" normalizeH="0" baseline="0">
              <a:solidFill>
                <a:srgbClr val="bad0d8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14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262626">
                <a:alpha val="100000"/>
              </a:srgbClr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chemeClr val="tx1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534594" y="3728784"/>
            <a:ext cx="5218812" cy="2829433"/>
            <a:chOff x="6439788" y="3618972"/>
            <a:chExt cx="5218812" cy="2829433"/>
          </a:xfrm>
        </p:grpSpPr>
        <p:sp>
          <p:nvSpPr>
            <p:cNvPr id="11" name="TextBox 10"/>
            <p:cNvSpPr txBox="1"/>
            <p:nvPr/>
          </p:nvSpPr>
          <p:spPr>
            <a:xfrm>
              <a:off x="6439788" y="4433524"/>
              <a:ext cx="580608" cy="12003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7200">
                  <a:solidFill>
                    <a:srgbClr val="9FBEC9"/>
                  </a:solidFill>
                  <a:latin typeface="여기어때 잘난체 고딕"/>
                  <a:ea typeface="여기어때 잘난체 고딕"/>
                </a:rPr>
                <a:t>1</a:t>
              </a:r>
              <a:endParaRPr lang="ko-KR" altLang="en-US" sz="7200">
                <a:solidFill>
                  <a:srgbClr val="9FBEC9"/>
                </a:solidFill>
                <a:latin typeface="여기어때 잘난체 고딕"/>
                <a:ea typeface="여기어때 잘난체 고딕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8612997" y="3618972"/>
              <a:ext cx="3045603" cy="2829433"/>
              <a:chOff x="2869813" y="4535584"/>
              <a:chExt cx="3045603" cy="2829433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869813" y="4535584"/>
                <a:ext cx="2564702" cy="461665"/>
                <a:chOff x="2869813" y="4535584"/>
                <a:chExt cx="2564702" cy="461665"/>
              </a:xfrm>
            </p:grpSpPr>
            <p:sp>
              <p:nvSpPr>
                <p:cNvPr id="55" name="Freeform 11"/>
                <p:cNvSpPr/>
                <p:nvPr/>
              </p:nvSpPr>
              <p:spPr>
                <a:xfrm>
                  <a:off x="2869813" y="4612454"/>
                  <a:ext cx="307925" cy="30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BAD0D8"/>
                </a:solidFill>
                <a:ln>
                  <a:solidFill>
                    <a:srgbClr val="BAD0D8"/>
                  </a:solidFill>
                </a:ln>
              </p:spPr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316628" y="4535584"/>
                  <a:ext cx="2117887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 고딕"/>
                      <a:ea typeface="여기어때 잘난체 고딕"/>
                    </a:rPr>
                    <a:t>프로젝트 소개</a:t>
                  </a: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869813" y="5717003"/>
                <a:ext cx="2651265" cy="461665"/>
                <a:chOff x="2869813" y="4535584"/>
                <a:chExt cx="2651265" cy="461665"/>
              </a:xfrm>
            </p:grpSpPr>
            <p:sp>
              <p:nvSpPr>
                <p:cNvPr id="53" name="Freeform 11"/>
                <p:cNvSpPr/>
                <p:nvPr/>
              </p:nvSpPr>
              <p:spPr>
                <a:xfrm>
                  <a:off x="2869813" y="4612454"/>
                  <a:ext cx="307925" cy="30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BAD0D8"/>
                </a:solidFill>
                <a:ln>
                  <a:solidFill>
                    <a:srgbClr val="BAD0D8"/>
                  </a:solidFill>
                </a:ln>
              </p:spPr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3316628" y="4535584"/>
                  <a:ext cx="2204450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 고딕"/>
                      <a:ea typeface="여기어때 잘난체 고딕"/>
                    </a:rPr>
                    <a:t>구성원 및 일정</a:t>
                  </a:r>
                </a:p>
              </p:txBody>
            </p:sp>
          </p:grpSp>
          <p:grpSp>
            <p:nvGrpSpPr>
              <p:cNvPr id="43" name="그룹 42"/>
              <p:cNvGrpSpPr/>
              <p:nvPr/>
            </p:nvGrpSpPr>
            <p:grpSpPr>
              <a:xfrm>
                <a:off x="2869813" y="6903352"/>
                <a:ext cx="3045603" cy="461665"/>
                <a:chOff x="2869813" y="4535584"/>
                <a:chExt cx="3045603" cy="461665"/>
              </a:xfrm>
            </p:grpSpPr>
            <p:sp>
              <p:nvSpPr>
                <p:cNvPr id="51" name="Freeform 11"/>
                <p:cNvSpPr/>
                <p:nvPr/>
              </p:nvSpPr>
              <p:spPr>
                <a:xfrm>
                  <a:off x="2869813" y="4612454"/>
                  <a:ext cx="307925" cy="30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BAD0D8"/>
                </a:solidFill>
                <a:ln>
                  <a:solidFill>
                    <a:srgbClr val="BAD0D8"/>
                  </a:solidFill>
                </a:ln>
              </p:spPr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316628" y="4535584"/>
                  <a:ext cx="2598788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 고딕"/>
                      <a:ea typeface="여기어때 잘난체 고딕"/>
                    </a:rPr>
                    <a:t>적용 기술 및 모델</a:t>
                  </a:r>
                </a:p>
              </p:txBody>
            </p:sp>
          </p:grpSp>
        </p:grpSp>
      </p:grpSp>
      <p:sp>
        <p:nvSpPr>
          <p:cNvPr id="70" name="가로 글상자 69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58060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1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95008" y="1762898"/>
            <a:ext cx="308449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프로젝트 소개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72799" y="3080413"/>
            <a:ext cx="4636721" cy="588206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463701" y="1490389"/>
            <a:ext cx="10112949" cy="4198647"/>
            <a:chOff x="6463701" y="1490389"/>
            <a:chExt cx="10112949" cy="4198647"/>
          </a:xfrm>
        </p:grpSpPr>
        <p:sp>
          <p:nvSpPr>
            <p:cNvPr id="3" name="타원 2"/>
            <p:cNvSpPr/>
            <p:nvPr/>
          </p:nvSpPr>
          <p:spPr>
            <a:xfrm>
              <a:off x="9220200" y="1866900"/>
              <a:ext cx="2362200" cy="2362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477500" y="1566654"/>
              <a:ext cx="2362200" cy="2362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152299" y="1490389"/>
              <a:ext cx="2362200" cy="2362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13716000" y="1866900"/>
              <a:ext cx="2362200" cy="2362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14574315" y="2880829"/>
              <a:ext cx="2002335" cy="226267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9731346" y="3304453"/>
              <a:ext cx="2136003" cy="182370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879551" y="3638381"/>
              <a:ext cx="2202896" cy="20282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11792350" y="3225364"/>
              <a:ext cx="2262447" cy="24636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3473672" y="3771266"/>
              <a:ext cx="1837777" cy="18953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8182288" y="2912378"/>
              <a:ext cx="600563" cy="6259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6463701" y="3770479"/>
              <a:ext cx="600563" cy="6259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7150771" y="3018746"/>
              <a:ext cx="600563" cy="6259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668000" y="2781300"/>
            <a:ext cx="4233851" cy="15696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이 정도면 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치과 안가도 되지 않을까</a:t>
            </a: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?</a:t>
            </a:r>
            <a:endParaRPr lang="ko-KR" altLang="en-US" sz="3200">
              <a:solidFill>
                <a:schemeClr val="tx1">
                  <a:lumMod val="85000"/>
                  <a:lumOff val="1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31086" y="6242686"/>
            <a:ext cx="8107679" cy="179641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altLang="ko-KR" sz="2800">
                <a:solidFill>
                  <a:srgbClr val="FF0000"/>
                </a:solidFill>
                <a:latin typeface="Pretendard Variable Medium"/>
                <a:ea typeface="Pretendard Variable Medium"/>
                <a:cs typeface="Pretendard Variable Medium"/>
              </a:rPr>
              <a:t>'</a:t>
            </a:r>
            <a:r>
              <a:rPr lang="ko-KR" altLang="en-US" sz="2800">
                <a:solidFill>
                  <a:srgbClr val="FF0000"/>
                </a:solidFill>
                <a:latin typeface="Pretendard Variable Medium"/>
                <a:ea typeface="Pretendard Variable Medium"/>
                <a:cs typeface="Pretendard Variable Medium"/>
              </a:rPr>
              <a:t>설마</a:t>
            </a:r>
            <a:r>
              <a:rPr lang="en-US" altLang="ko-KR" sz="2800">
                <a:solidFill>
                  <a:srgbClr val="FF0000"/>
                </a:solidFill>
                <a:latin typeface="Pretendard Variable Medium"/>
                <a:ea typeface="Pretendard Variable Medium"/>
                <a:cs typeface="Pretendard Variable Medium"/>
              </a:rPr>
              <a:t>'</a:t>
            </a:r>
            <a:r>
              <a:rPr lang="ko-KR" altLang="en-US" sz="2800">
                <a:solidFill>
                  <a:srgbClr val="FF0000"/>
                </a:solidFill>
                <a:latin typeface="Pretendard Variable Medium"/>
                <a:ea typeface="Pretendard Variable Medium"/>
                <a:cs typeface="Pretendard Variable Medium"/>
              </a:rPr>
              <a:t>가 사람을 잡는다</a:t>
            </a:r>
            <a:endParaRPr lang="en-US" altLang="ko-KR" sz="2800">
              <a:solidFill>
                <a:srgbClr val="FF0000"/>
              </a:solidFill>
              <a:latin typeface="Pretendard Variable Medium"/>
              <a:ea typeface="Pretendard Variable Medium"/>
              <a:cs typeface="Pretendard Variable Medium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ko-KR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 Medium"/>
                <a:ea typeface="Pretendard Variable Medium"/>
                <a:cs typeface="Pretendard Variable Medium"/>
              </a:rPr>
              <a:t>충치 예방을 위한 </a:t>
            </a:r>
            <a:r>
              <a:rPr lang="en-US" altLang="ko-KR" sz="280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 Medium"/>
                <a:ea typeface="Pretendard Variable Medium"/>
                <a:cs typeface="Pretendard Variable Medium"/>
              </a:rPr>
              <a:t>AI </a:t>
            </a:r>
            <a:r>
              <a:rPr lang="ko-KR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Pretendard Variable Medium"/>
                <a:ea typeface="Pretendard Variable Medium"/>
                <a:cs typeface="Pretendard Variable Medium"/>
              </a:rPr>
              <a:t>자가 진단 시스템을 소개합니다</a:t>
            </a:r>
          </a:p>
        </p:txBody>
      </p:sp>
      <p:sp>
        <p:nvSpPr>
          <p:cNvPr id="63" name="가로 글상자 62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58060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1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95008" y="1762898"/>
            <a:ext cx="354616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프로젝트 구성원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760282" y="3635366"/>
            <a:ext cx="14475693" cy="3970318"/>
            <a:chOff x="2209800" y="3539696"/>
            <a:chExt cx="14475693" cy="3970318"/>
          </a:xfrm>
        </p:grpSpPr>
        <p:grpSp>
          <p:nvGrpSpPr>
            <p:cNvPr id="9" name="그룹 8"/>
            <p:cNvGrpSpPr/>
            <p:nvPr/>
          </p:nvGrpSpPr>
          <p:grpSpPr>
            <a:xfrm>
              <a:off x="2209800" y="3539696"/>
              <a:ext cx="3369832" cy="3970318"/>
              <a:chOff x="4017364" y="3446295"/>
              <a:chExt cx="3369832" cy="397031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017364" y="3446295"/>
                <a:ext cx="3369832" cy="397031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김기준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endParaRPr lang="en-US" altLang="ko-KR" sz="2400">
                  <a:latin typeface="Pretendard SemiBold"/>
                  <a:ea typeface="Pretendard SemiBold"/>
                  <a:cs typeface="Pretendard SemiBold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2400">
                    <a:solidFill>
                      <a:srgbClr val="9FBEC9"/>
                    </a:solidFill>
                    <a:latin typeface="Pretendard SemiBold"/>
                    <a:ea typeface="Pretendard SemiBold"/>
                    <a:cs typeface="Pretendard SemiBold"/>
                  </a:rPr>
                  <a:t>PM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2400">
                    <a:latin typeface="Pretendard SemiBold"/>
                    <a:ea typeface="Pretendard SemiBold"/>
                    <a:cs typeface="Pretendard SemiBold"/>
                  </a:rPr>
                  <a:t>Full-Stack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2400">
                    <a:latin typeface="Pretendard SemiBold"/>
                    <a:ea typeface="Pretendard SemiBold"/>
                    <a:cs typeface="Pretendard SemiBold"/>
                  </a:rPr>
                  <a:t>MySQL DB </a:t>
                </a: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연동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회원가입</a:t>
                </a:r>
                <a:r>
                  <a:rPr lang="en-US" altLang="ko-KR" sz="2400">
                    <a:latin typeface="Pretendard SemiBold"/>
                    <a:ea typeface="Pretendard SemiBold"/>
                    <a:cs typeface="Pretendard SemiBold"/>
                  </a:rPr>
                  <a:t>/</a:t>
                </a: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로그인 기능 구현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비즈니스 로직 </a:t>
                </a:r>
                <a:r>
                  <a:rPr lang="en-US" altLang="ko-KR" sz="2400">
                    <a:latin typeface="Pretendard SemiBold"/>
                    <a:ea typeface="Pretendard SemiBold"/>
                    <a:cs typeface="Pretendard SemiBold"/>
                  </a:rPr>
                  <a:t>Error </a:t>
                </a: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해결</a:t>
                </a:r>
                <a:endParaRPr lang="en-US" altLang="ko-KR" sz="2400">
                  <a:latin typeface="Pretendard SemiBold"/>
                  <a:ea typeface="Pretendard SemiBold"/>
                  <a:cs typeface="Pretendard SemiBold"/>
                </a:endParaRPr>
              </a:p>
            </p:txBody>
          </p:sp>
          <p:sp>
            <p:nvSpPr>
              <p:cNvPr id="31" name="AutoShape 31"/>
              <p:cNvSpPr/>
              <p:nvPr/>
            </p:nvSpPr>
            <p:spPr>
              <a:xfrm>
                <a:off x="5130780" y="4152900"/>
                <a:ext cx="1143000" cy="0"/>
              </a:xfrm>
              <a:prstGeom prst="line">
                <a:avLst/>
              </a:prstGeom>
              <a:ln w="9525" cap="rnd">
                <a:solidFill>
                  <a:srgbClr val="BAD0D8"/>
                </a:solidFill>
                <a:prstDash val="solid"/>
                <a:headEnd w="sm" len="sm"/>
                <a:tailEnd w="sm" len="sm"/>
              </a:ln>
            </p:spPr>
            <p:txBody>
              <a:bodyPr wrap="square" anchor="ctr"/>
              <a:lstStyle/>
              <a:p>
                <a:pPr lvl="0" algn="ctr">
                  <a:lnSpc>
                    <a:spcPct val="15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6293535" y="3539696"/>
              <a:ext cx="2800767" cy="2862322"/>
              <a:chOff x="4301897" y="3446295"/>
              <a:chExt cx="2800767" cy="286232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301897" y="3446295"/>
                <a:ext cx="2800767" cy="28623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김태환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endParaRPr lang="en-US" altLang="ko-KR" sz="2400">
                  <a:latin typeface="Pretendard SemiBold"/>
                  <a:ea typeface="Pretendard SemiBold"/>
                  <a:cs typeface="Pretendard SemiBold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endParaRPr lang="en-US" altLang="ko-KR" sz="2400">
                  <a:latin typeface="Pretendard SemiBold"/>
                  <a:ea typeface="Pretendard SemiBold"/>
                  <a:cs typeface="Pretendard SemiBold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2400">
                    <a:latin typeface="Pretendard SemiBold"/>
                    <a:ea typeface="Pretendard SemiBold"/>
                    <a:cs typeface="Pretendard SemiBold"/>
                  </a:rPr>
                  <a:t>Deep Learning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이미지 수집 및 전처리</a:t>
                </a:r>
                <a:endParaRPr lang="en-US" altLang="ko-KR" sz="2400">
                  <a:latin typeface="Pretendard SemiBold"/>
                  <a:ea typeface="Pretendard SemiBold"/>
                  <a:cs typeface="Pretendard SemiBold"/>
                </a:endParaRPr>
              </a:p>
            </p:txBody>
          </p:sp>
          <p:sp>
            <p:nvSpPr>
              <p:cNvPr id="34" name="AutoShape 31"/>
              <p:cNvSpPr/>
              <p:nvPr/>
            </p:nvSpPr>
            <p:spPr>
              <a:xfrm>
                <a:off x="5130780" y="4152900"/>
                <a:ext cx="1143000" cy="0"/>
              </a:xfrm>
              <a:prstGeom prst="line">
                <a:avLst/>
              </a:prstGeom>
              <a:ln w="9525" cap="rnd">
                <a:solidFill>
                  <a:srgbClr val="BAD0D8"/>
                </a:solidFill>
                <a:prstDash val="solid"/>
                <a:headEnd w="sm" len="sm"/>
                <a:tailEnd w="sm" len="sm"/>
              </a:ln>
            </p:spPr>
            <p:txBody>
              <a:bodyPr wrap="square" anchor="ctr"/>
              <a:lstStyle/>
              <a:p>
                <a:pPr lvl="0" algn="ctr">
                  <a:lnSpc>
                    <a:spcPct val="15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10092736" y="3539696"/>
              <a:ext cx="2800767" cy="2862322"/>
              <a:chOff x="4301896" y="3446295"/>
              <a:chExt cx="2800767" cy="2862322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4301896" y="3446295"/>
                <a:ext cx="2800767" cy="28623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문창주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endParaRPr lang="en-US" altLang="ko-KR" sz="2400">
                  <a:latin typeface="Pretendard SemiBold"/>
                  <a:ea typeface="Pretendard SemiBold"/>
                  <a:cs typeface="Pretendard SemiBold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endParaRPr lang="en-US" altLang="ko-KR" sz="2400">
                  <a:latin typeface="Pretendard SemiBold"/>
                  <a:ea typeface="Pretendard SemiBold"/>
                  <a:cs typeface="Pretendard SemiBold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2400">
                    <a:latin typeface="Pretendard SemiBold"/>
                    <a:ea typeface="Pretendard SemiBold"/>
                    <a:cs typeface="Pretendard SemiBold"/>
                  </a:rPr>
                  <a:t>Deep Learning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이미지 수집 및 전처리</a:t>
                </a:r>
                <a:endParaRPr lang="en-US" altLang="ko-KR" sz="2400">
                  <a:latin typeface="Pretendard SemiBold"/>
                  <a:ea typeface="Pretendard SemiBold"/>
                  <a:cs typeface="Pretendard SemiBold"/>
                </a:endParaRPr>
              </a:p>
            </p:txBody>
          </p:sp>
          <p:sp>
            <p:nvSpPr>
              <p:cNvPr id="37" name="AutoShape 31"/>
              <p:cNvSpPr/>
              <p:nvPr/>
            </p:nvSpPr>
            <p:spPr>
              <a:xfrm>
                <a:off x="5130780" y="4152900"/>
                <a:ext cx="1143000" cy="0"/>
              </a:xfrm>
              <a:prstGeom prst="line">
                <a:avLst/>
              </a:prstGeom>
              <a:ln w="9525" cap="rnd">
                <a:solidFill>
                  <a:srgbClr val="BAD0D8"/>
                </a:solidFill>
                <a:prstDash val="solid"/>
                <a:headEnd w="sm" len="sm"/>
                <a:tailEnd w="sm" len="sm"/>
              </a:ln>
            </p:spPr>
            <p:txBody>
              <a:bodyPr wrap="square" anchor="ctr"/>
              <a:lstStyle/>
              <a:p>
                <a:pPr lvl="0" algn="ctr">
                  <a:lnSpc>
                    <a:spcPct val="150000"/>
                  </a:lnSpc>
                  <a:defRPr/>
                </a:pPr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13899153" y="3539696"/>
              <a:ext cx="2786340" cy="3970318"/>
              <a:chOff x="4309112" y="3446295"/>
              <a:chExt cx="2786340" cy="3970318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309112" y="3446295"/>
                <a:ext cx="2786340" cy="397031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신지수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endParaRPr lang="en-US" altLang="ko-KR" sz="2400">
                  <a:latin typeface="Pretendard SemiBold"/>
                  <a:ea typeface="Pretendard SemiBold"/>
                  <a:cs typeface="Pretendard SemiBold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endParaRPr lang="en-US" altLang="ko-KR" sz="2400">
                  <a:latin typeface="Pretendard SemiBold"/>
                  <a:ea typeface="Pretendard SemiBold"/>
                  <a:cs typeface="Pretendard SemiBold"/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2400">
                    <a:latin typeface="Pretendard SemiBold"/>
                    <a:ea typeface="Pretendard SemiBold"/>
                    <a:cs typeface="Pretendard SemiBold"/>
                  </a:rPr>
                  <a:t>Full-Stack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로그인 </a:t>
                </a:r>
                <a:r>
                  <a:rPr lang="en-US" altLang="ko-KR" sz="2400">
                    <a:latin typeface="Pretendard SemiBold"/>
                    <a:ea typeface="Pretendard SemiBold"/>
                    <a:cs typeface="Pretendard SemiBold"/>
                  </a:rPr>
                  <a:t>Session </a:t>
                </a: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유지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2400">
                    <a:latin typeface="Pretendard SemiBold"/>
                    <a:ea typeface="Pretendard SemiBold"/>
                    <a:cs typeface="Pretendard SemiBold"/>
                  </a:rPr>
                  <a:t>Detecting/Result</a:t>
                </a: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2400">
                    <a:latin typeface="Pretendard SemiBold"/>
                    <a:ea typeface="Pretendard SemiBold"/>
                    <a:cs typeface="Pretendard SemiBold"/>
                  </a:rPr>
                  <a:t>페이지 구현</a:t>
                </a:r>
                <a:endParaRPr lang="en-US" altLang="ko-KR" sz="2400">
                  <a:latin typeface="Pretendard SemiBold"/>
                  <a:ea typeface="Pretendard SemiBold"/>
                  <a:cs typeface="Pretendard SemiBold"/>
                </a:endParaRPr>
              </a:p>
            </p:txBody>
          </p:sp>
          <p:sp>
            <p:nvSpPr>
              <p:cNvPr id="40" name="AutoShape 31"/>
              <p:cNvSpPr/>
              <p:nvPr/>
            </p:nvSpPr>
            <p:spPr>
              <a:xfrm>
                <a:off x="5130780" y="4152900"/>
                <a:ext cx="1143000" cy="0"/>
              </a:xfrm>
              <a:prstGeom prst="line">
                <a:avLst/>
              </a:prstGeom>
              <a:ln w="9525" cap="rnd">
                <a:solidFill>
                  <a:srgbClr val="BAD0D8"/>
                </a:solidFill>
                <a:prstDash val="solid"/>
                <a:headEnd w="sm" len="sm"/>
                <a:tailEnd w="sm" len="sm"/>
              </a:ln>
            </p:spPr>
            <p:txBody>
              <a:bodyPr wrap="square" anchor="ctr"/>
              <a:lstStyle/>
              <a:p>
                <a:pPr lvl="0" algn="ctr">
                  <a:lnSpc>
                    <a:spcPct val="150000"/>
                  </a:lnSpc>
                  <a:defRPr/>
                </a:pPr>
                <a:endParaRPr lang="ko-KR" altLang="en-US"/>
              </a:p>
            </p:txBody>
          </p:sp>
        </p:grpSp>
      </p:grpSp>
      <p:sp>
        <p:nvSpPr>
          <p:cNvPr id="63" name="가로 글상자 62"/>
          <p:cNvSpPr txBox="1"/>
          <p:nvPr/>
        </p:nvSpPr>
        <p:spPr>
          <a:xfrm>
            <a:off x="609600" y="723900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580608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1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95008" y="1762898"/>
            <a:ext cx="308449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프로젝트 일정</a:t>
            </a:r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 rotWithShape="1">
          <a:blip r:embed="rId3"/>
          <a:srcRect l="5630" t="25150" r="5620" b="12790"/>
          <a:stretch>
            <a:fillRect/>
          </a:stretch>
        </p:blipFill>
        <p:spPr>
          <a:xfrm>
            <a:off x="1495008" y="2594411"/>
            <a:ext cx="15581871" cy="612895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068424" y="4281901"/>
            <a:ext cx="14619376" cy="4290599"/>
            <a:chOff x="2068424" y="4411981"/>
            <a:chExt cx="14619376" cy="4290599"/>
          </a:xfrm>
        </p:grpSpPr>
        <p:grpSp>
          <p:nvGrpSpPr>
            <p:cNvPr id="6" name="그룹 5"/>
            <p:cNvGrpSpPr/>
            <p:nvPr/>
          </p:nvGrpSpPr>
          <p:grpSpPr>
            <a:xfrm>
              <a:off x="5181600" y="4411981"/>
              <a:ext cx="3200400" cy="747129"/>
              <a:chOff x="5181600" y="4411981"/>
              <a:chExt cx="3200400" cy="74712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5284573" y="4411981"/>
                <a:ext cx="3097427" cy="36000"/>
              </a:xfrm>
              <a:prstGeom prst="rect">
                <a:avLst/>
              </a:prstGeom>
              <a:solidFill>
                <a:srgbClr val="BAD0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5181600" y="4457700"/>
                <a:ext cx="1763624" cy="7014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 Medium"/>
                    <a:ea typeface="Pretendard Variable Medium"/>
                    <a:cs typeface="Pretendard Variable Medium"/>
                  </a:rPr>
                  <a:t>24.04.01 ~ 04.02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 Medium"/>
                    <a:ea typeface="Pretendard Variable Medium"/>
                    <a:cs typeface="Pretendard Variable Medium"/>
                  </a:rPr>
                  <a:t>주제 선정 및 업무 분담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2068424" y="5582873"/>
              <a:ext cx="14466976" cy="1346664"/>
              <a:chOff x="2068424" y="5625636"/>
              <a:chExt cx="14466976" cy="1346664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8534400" y="5625636"/>
                <a:ext cx="8001000" cy="36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534400" y="5910471"/>
                <a:ext cx="1919115" cy="106182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 Medium"/>
                    <a:ea typeface="Pretendard Variable Medium"/>
                    <a:cs typeface="Pretendard Variable Medium"/>
                  </a:rPr>
                  <a:t>24.04.03 ~ 04.16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 Medium"/>
                    <a:ea typeface="Pretendard Variable Medium"/>
                    <a:cs typeface="Pretendard Variable Medium"/>
                  </a:rPr>
                  <a:t>이미지 수집 및 전처리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 Medium"/>
                    <a:ea typeface="Pretendard Variable Medium"/>
                    <a:cs typeface="Pretendard Variable Medium"/>
                  </a:rPr>
                  <a:t>딥러닝 모델 학습 및 예측</a:t>
                </a:r>
                <a:endPara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 Medium"/>
                  <a:ea typeface="Pretendard Variable Medium"/>
                  <a:cs typeface="Pretendard Variable Medium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 flipV="1">
                <a:off x="2068424" y="5787958"/>
                <a:ext cx="6313576" cy="36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220824" y="7353300"/>
              <a:ext cx="14466976" cy="1349280"/>
              <a:chOff x="2220824" y="7353300"/>
              <a:chExt cx="14466976" cy="134928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8686800" y="7353300"/>
                <a:ext cx="8001000" cy="36000"/>
              </a:xfrm>
              <a:prstGeom prst="rect">
                <a:avLst/>
              </a:prstGeom>
              <a:solidFill>
                <a:srgbClr val="9FBE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flipV="1">
                <a:off x="2220824" y="7536180"/>
                <a:ext cx="7837576" cy="36000"/>
              </a:xfrm>
              <a:prstGeom prst="rect">
                <a:avLst/>
              </a:prstGeom>
              <a:solidFill>
                <a:srgbClr val="9FBE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547100" y="7640751"/>
                <a:ext cx="1574470" cy="106182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 Medium"/>
                    <a:ea typeface="Pretendard Variable Medium"/>
                    <a:cs typeface="Pretendard Variable Medium"/>
                  </a:rPr>
                  <a:t>24.04.03 ~ 04.17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 Medium"/>
                    <a:ea typeface="Pretendard Variable Medium"/>
                    <a:cs typeface="Pretendard Variable Medium"/>
                  </a:rPr>
                  <a:t>Full-Stack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Variable Medium"/>
                    <a:ea typeface="Pretendard Variable Medium"/>
                    <a:cs typeface="Pretendard Variable Medium"/>
                  </a:rPr>
                  <a:t>웹 페이지 구축</a:t>
                </a:r>
                <a:endParaRPr lang="en-US" altLang="ko-KR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Variable Medium"/>
                  <a:ea typeface="Pretendard Variable Medium"/>
                  <a:cs typeface="Pretendard Variable Medium"/>
                </a:endParaRPr>
              </a:p>
            </p:txBody>
          </p:sp>
        </p:grpSp>
      </p:grpSp>
      <p:sp>
        <p:nvSpPr>
          <p:cNvPr id="63" name="가로 글상자 62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595" y="8962390"/>
            <a:ext cx="12821285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810"/>
            <a:ext cx="5913755" cy="6464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285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914400" y="1485900"/>
            <a:ext cx="581025" cy="12007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 charset="0"/>
                <a:ea typeface="여기어때 잘난체 고딕" charset="0"/>
              </a:rPr>
              <a:t>1</a:t>
            </a:r>
            <a:endParaRPr lang="ko-KR" altLang="en-US" sz="7200">
              <a:solidFill>
                <a:srgbClr val="9FBEC9"/>
              </a:solidFill>
              <a:latin typeface="여기어때 잘난체 고딕" charset="0"/>
              <a:ea typeface="여기어때 잘난체 고딕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94790" y="1762760"/>
            <a:ext cx="3805555" cy="646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적용 기술 및 모델</a:t>
            </a:r>
          </a:p>
        </p:txBody>
      </p:sp>
      <p:sp>
        <p:nvSpPr>
          <p:cNvPr id="63" name="가로 글상자 62"/>
          <p:cNvSpPr txBox="1"/>
          <p:nvPr/>
        </p:nvSpPr>
        <p:spPr>
          <a:xfrm>
            <a:off x="609600" y="745490"/>
            <a:ext cx="1905000" cy="359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09800" y="3388995"/>
            <a:ext cx="4189730" cy="15862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66365" y="5807710"/>
            <a:ext cx="3276600" cy="16929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446645" y="5838825"/>
            <a:ext cx="4064635" cy="2032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501880" y="3603625"/>
            <a:ext cx="3898265" cy="1124585"/>
          </a:xfrm>
          <a:prstGeom prst="rect">
            <a:avLst/>
          </a:prstGeom>
        </p:spPr>
      </p:pic>
      <p:pic>
        <p:nvPicPr>
          <p:cNvPr id="14" name="그림 13" descr="C:/Users/monol/AppData/Roaming/PolarisOffice/ETemp/932_14751376/image4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80" y="3547745"/>
            <a:ext cx="3429635" cy="1350010"/>
          </a:xfrm>
          <a:prstGeom prst="rect">
            <a:avLst/>
          </a:prstGeom>
          <a:noFill/>
        </p:spPr>
      </p:pic>
      <p:grpSp>
        <p:nvGrpSpPr>
          <p:cNvPr id="1041" name="그룹 68"/>
          <p:cNvGrpSpPr>
            <a:grpSpLocks/>
          </p:cNvGrpSpPr>
          <p:nvPr/>
        </p:nvGrpSpPr>
        <p:grpSpPr>
          <a:xfrm>
            <a:off x="12626340" y="6323965"/>
            <a:ext cx="3768090" cy="1174115"/>
            <a:chOff x="12626340" y="6323965"/>
            <a:chExt cx="3768090" cy="1174115"/>
          </a:xfrm>
        </p:grpSpPr>
        <p:sp>
          <p:nvSpPr>
            <p:cNvPr id="1042" name="텍스트 상자 66"/>
            <p:cNvSpPr txBox="1">
              <a:spLocks/>
            </p:cNvSpPr>
            <p:nvPr/>
          </p:nvSpPr>
          <p:spPr>
            <a:xfrm>
              <a:off x="13429615" y="6323965"/>
              <a:ext cx="2346960" cy="6457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i="0" strike="noStrike" cap="none">
                  <a:solidFill>
                    <a:srgbClr val="513CF3"/>
                  </a:solidFill>
                  <a:latin typeface="여기어때 잘난체 고딕" charset="0"/>
                  <a:ea typeface="여기어때 잘난체 고딕" charset="0"/>
                  <a:cs typeface="Pretendard Variable Medium" charset="0"/>
                </a:rPr>
                <a:t>YOLOv8</a:t>
              </a:r>
              <a:endParaRPr lang="ko-KR" altLang="en-US" sz="3600" b="0" i="0" strike="noStrike" cap="none">
                <a:solidFill>
                  <a:srgbClr val="513CF3"/>
                </a:solidFill>
                <a:latin typeface="여기어때 잘난체 고딕" charset="0"/>
                <a:ea typeface="여기어때 잘난체 고딕" charset="0"/>
                <a:cs typeface="Pretendard Variable Medium" charset="0"/>
              </a:endParaRPr>
            </a:p>
          </p:txBody>
        </p:sp>
        <p:sp>
          <p:nvSpPr>
            <p:cNvPr id="1043" name="도형 67"/>
            <p:cNvSpPr>
              <a:spLocks/>
            </p:cNvSpPr>
            <p:nvPr/>
          </p:nvSpPr>
          <p:spPr>
            <a:xfrm>
              <a:off x="12626340" y="7094220"/>
              <a:ext cx="3768090" cy="403860"/>
            </a:xfrm>
            <a:prstGeom prst="roundRect">
              <a:avLst>
                <a:gd name="adj" fmla="val 16667"/>
              </a:avLst>
            </a:prstGeom>
            <a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14000" t="-11000" r="-16000" b="-11000"/>
              </a:stretch>
            </a:blipFill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i="0" strike="noStrike" cap="none">
                <a:solidFill>
                  <a:srgbClr val="FFFFFF"/>
                </a:solidFill>
                <a:latin typeface="Calibri" charset="0"/>
                <a:ea typeface="맑은 고딕" charset="0"/>
                <a:cs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67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554631" y="3728784"/>
            <a:ext cx="5178738" cy="2829433"/>
            <a:chOff x="6439788" y="3618972"/>
            <a:chExt cx="5178738" cy="2829433"/>
          </a:xfrm>
        </p:grpSpPr>
        <p:sp>
          <p:nvSpPr>
            <p:cNvPr id="11" name="TextBox 10"/>
            <p:cNvSpPr txBox="1"/>
            <p:nvPr/>
          </p:nvSpPr>
          <p:spPr>
            <a:xfrm>
              <a:off x="6439788" y="4433524"/>
              <a:ext cx="780983" cy="12003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7200">
                  <a:solidFill>
                    <a:srgbClr val="9FBEC9"/>
                  </a:solidFill>
                  <a:latin typeface="여기어때 잘난체 고딕"/>
                  <a:ea typeface="여기어때 잘난체 고딕"/>
                </a:rPr>
                <a:t>2</a:t>
              </a:r>
              <a:endParaRPr lang="ko-KR" altLang="en-US" sz="7200">
                <a:solidFill>
                  <a:srgbClr val="9FBEC9"/>
                </a:solidFill>
                <a:latin typeface="여기어때 잘난체 고딕"/>
                <a:ea typeface="여기어때 잘난체 고딕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8612997" y="3618972"/>
              <a:ext cx="3005529" cy="2829433"/>
              <a:chOff x="2869813" y="4535584"/>
              <a:chExt cx="3005529" cy="2829433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2869813" y="4535584"/>
                <a:ext cx="3005529" cy="461665"/>
                <a:chOff x="2869813" y="4535584"/>
                <a:chExt cx="3005529" cy="461665"/>
              </a:xfrm>
            </p:grpSpPr>
            <p:sp>
              <p:nvSpPr>
                <p:cNvPr id="55" name="Freeform 11"/>
                <p:cNvSpPr/>
                <p:nvPr/>
              </p:nvSpPr>
              <p:spPr>
                <a:xfrm>
                  <a:off x="2869813" y="4612454"/>
                  <a:ext cx="307925" cy="30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BAD0D8"/>
                </a:solidFill>
                <a:ln>
                  <a:solidFill>
                    <a:srgbClr val="BAD0D8"/>
                  </a:solidFill>
                </a:ln>
              </p:spPr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3316628" y="4535584"/>
                  <a:ext cx="2558714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 고딕"/>
                      <a:ea typeface="여기어때 잘난체 고딕"/>
                    </a:rPr>
                    <a:t>Deep Learning</a:t>
                  </a: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</p:grpSp>
          <p:grpSp>
            <p:nvGrpSpPr>
              <p:cNvPr id="42" name="그룹 41"/>
              <p:cNvGrpSpPr/>
              <p:nvPr/>
            </p:nvGrpSpPr>
            <p:grpSpPr>
              <a:xfrm>
                <a:off x="2869813" y="5717003"/>
                <a:ext cx="2255323" cy="461665"/>
                <a:chOff x="2869813" y="4535584"/>
                <a:chExt cx="2255323" cy="461665"/>
              </a:xfrm>
            </p:grpSpPr>
            <p:sp>
              <p:nvSpPr>
                <p:cNvPr id="53" name="Freeform 11"/>
                <p:cNvSpPr/>
                <p:nvPr/>
              </p:nvSpPr>
              <p:spPr>
                <a:xfrm>
                  <a:off x="2869813" y="4612454"/>
                  <a:ext cx="307925" cy="30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BAD0D8"/>
                </a:solidFill>
                <a:ln>
                  <a:solidFill>
                    <a:srgbClr val="BAD0D8"/>
                  </a:solidFill>
                </a:ln>
              </p:spPr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3316628" y="4535584"/>
                  <a:ext cx="1808508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 고딕"/>
                      <a:ea typeface="여기어때 잘난체 고딕"/>
                    </a:rPr>
                    <a:t>Full Stack</a:t>
                  </a: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</p:grpSp>
          <p:grpSp>
            <p:nvGrpSpPr>
              <p:cNvPr id="43" name="그룹 42"/>
              <p:cNvGrpSpPr/>
              <p:nvPr/>
            </p:nvGrpSpPr>
            <p:grpSpPr>
              <a:xfrm>
                <a:off x="2869813" y="6903352"/>
                <a:ext cx="2979881" cy="461665"/>
                <a:chOff x="2869813" y="4535584"/>
                <a:chExt cx="2979881" cy="461665"/>
              </a:xfrm>
            </p:grpSpPr>
            <p:sp>
              <p:nvSpPr>
                <p:cNvPr id="51" name="Freeform 11"/>
                <p:cNvSpPr/>
                <p:nvPr/>
              </p:nvSpPr>
              <p:spPr>
                <a:xfrm>
                  <a:off x="2869813" y="4612454"/>
                  <a:ext cx="307925" cy="30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BAD0D8"/>
                </a:solidFill>
                <a:ln>
                  <a:solidFill>
                    <a:srgbClr val="BAD0D8"/>
                  </a:solidFill>
                </a:ln>
              </p:spPr>
              <p:txBody>
                <a:bodyPr anchor="ctr"/>
                <a:lstStyle/>
                <a:p>
                  <a:pPr lvl="0" algn="ctr">
                    <a:defRPr/>
                  </a:pPr>
                  <a:endParaRPr lang="ko-KR" alt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고딕"/>
                    <a:ea typeface="여기어때 잘난체 고딕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316628" y="4535584"/>
                  <a:ext cx="2533066" cy="4616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 고딕"/>
                      <a:ea typeface="여기어때 잘난체 고딕"/>
                    </a:rPr>
                    <a:t>Web Page </a:t>
                  </a:r>
                  <a:r>
                    <a:rPr lang="ko-KR" altLang="en-US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여기어때 잘난체 고딕"/>
                      <a:ea typeface="여기어때 잘난체 고딕"/>
                    </a:rPr>
                    <a:t>구현</a:t>
                  </a:r>
                </a:p>
              </p:txBody>
            </p:sp>
          </p:grpSp>
        </p:grpSp>
      </p:grpSp>
      <p:sp>
        <p:nvSpPr>
          <p:cNvPr id="70" name="가로 글상자 69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31"/>
          <p:cNvSpPr/>
          <p:nvPr/>
        </p:nvSpPr>
        <p:spPr>
          <a:xfrm>
            <a:off x="4760459" y="8962478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2" name="TextBox 23"/>
          <p:cNvSpPr txBox="1"/>
          <p:nvPr/>
        </p:nvSpPr>
        <p:spPr>
          <a:xfrm>
            <a:off x="11658600" y="9147661"/>
            <a:ext cx="5913925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(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기업연계형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) AI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를 이용한 스마트플랫폼 개발자 양성과정 </a:t>
            </a:r>
            <a:r>
              <a:rPr lang="en-US" altLang="ko-KR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1</a:t>
            </a:r>
            <a:r>
              <a:rPr lang="ko-KR" alt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기</a:t>
            </a:r>
          </a:p>
          <a:p>
            <a:pPr marL="0" lvl="0" indent="0" algn="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1400" spc="266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/>
                <a:ea typeface="Pretendard Medium"/>
                <a:cs typeface="Pretendard Medium"/>
              </a:rPr>
              <a:t>Final Project</a:t>
            </a:r>
          </a:p>
        </p:txBody>
      </p:sp>
      <p:sp>
        <p:nvSpPr>
          <p:cNvPr id="16" name="AutoShape 31"/>
          <p:cNvSpPr/>
          <p:nvPr/>
        </p:nvSpPr>
        <p:spPr>
          <a:xfrm>
            <a:off x="609600" y="1104900"/>
            <a:ext cx="12821592" cy="0"/>
          </a:xfrm>
          <a:prstGeom prst="line">
            <a:avLst/>
          </a:prstGeom>
          <a:ln w="9525" cap="rnd">
            <a:solidFill>
              <a:srgbClr val="BAD0D8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14400" y="1485900"/>
            <a:ext cx="78098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9FBEC9"/>
                </a:solidFill>
                <a:latin typeface="여기어때 잘난체 고딕"/>
                <a:ea typeface="여기어때 잘난체 고딕"/>
              </a:rPr>
              <a:t>2</a:t>
            </a:r>
            <a:endParaRPr lang="ko-KR" altLang="en-US" sz="7200">
              <a:solidFill>
                <a:srgbClr val="9FBEC9"/>
              </a:solidFill>
              <a:latin typeface="여기어때 잘난체 고딕"/>
              <a:ea typeface="여기어때 잘난체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6400" y="1762898"/>
            <a:ext cx="41264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고딕"/>
                <a:ea typeface="여기어때 잘난체 고딕"/>
              </a:rPr>
              <a:t>DEEP LEARNING</a:t>
            </a:r>
            <a:endParaRPr lang="ko-KR" altLang="en-US" sz="3600">
              <a:solidFill>
                <a:schemeClr val="tx1">
                  <a:lumMod val="85000"/>
                  <a:lumOff val="15000"/>
                </a:schemeClr>
              </a:solidFill>
              <a:latin typeface="여기어때 잘난체 고딕"/>
              <a:ea typeface="여기어때 잘난체 고딕"/>
            </a:endParaRPr>
          </a:p>
        </p:txBody>
      </p:sp>
      <p:pic>
        <p:nvPicPr>
          <p:cNvPr id="63" name="Picture 3" descr="C:\Users\KTH\Desktop\cavittt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81200" y="5762855"/>
            <a:ext cx="7620000" cy="2276245"/>
          </a:xfrm>
          <a:prstGeom prst="rect">
            <a:avLst/>
          </a:prstGeom>
          <a:noFill/>
          <a:ln>
            <a:solidFill>
              <a:srgbClr val="808080">
                <a:alpha val="100000"/>
              </a:srgbClr>
            </a:solidFill>
          </a:ln>
        </p:spPr>
      </p:pic>
      <p:pic>
        <p:nvPicPr>
          <p:cNvPr id="64" name="Picture 2" descr="C:\Users\KTH\Desktop\search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86962" y="3433506"/>
            <a:ext cx="7315199" cy="631900"/>
          </a:xfrm>
          <a:prstGeom prst="rect">
            <a:avLst/>
          </a:prstGeom>
          <a:noFill/>
          <a:ln/>
        </p:spPr>
      </p:pic>
      <p:pic>
        <p:nvPicPr>
          <p:cNvPr id="65" name="Picture 3" descr="C:\Users\KTH\Desktop\cavitt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714500" y="4305300"/>
            <a:ext cx="7660124" cy="2272632"/>
          </a:xfrm>
          <a:prstGeom prst="rect">
            <a:avLst/>
          </a:prstGeom>
          <a:noFill/>
          <a:ln>
            <a:solidFill>
              <a:srgbClr val="808080">
                <a:alpha val="100000"/>
              </a:srgbClr>
            </a:solidFill>
          </a:ln>
        </p:spPr>
      </p:pic>
      <p:sp>
        <p:nvSpPr>
          <p:cNvPr id="66" name="모서리가 둥근 직사각형 65"/>
          <p:cNvSpPr/>
          <p:nvPr/>
        </p:nvSpPr>
        <p:spPr>
          <a:xfrm>
            <a:off x="9747250" y="3314700"/>
            <a:ext cx="2292350" cy="869512"/>
          </a:xfrm>
          <a:prstGeom prst="roundRect">
            <a:avLst>
              <a:gd name="adj" fmla="val 0"/>
            </a:avLst>
          </a:prstGeom>
          <a:blipFill dpi="0" rotWithShape="1">
            <a:blip r:embed="rId6"/>
            <a:srcRect/>
            <a:stretch>
              <a:fillRect l="4000" t="-30000" r="-3000" b="-32000"/>
            </a:stretch>
          </a:blipFill>
          <a:ln w="2540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134600" y="4305300"/>
            <a:ext cx="7239000" cy="3733800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 w="25400" cap="flat" cmpd="sng" algn="ctr">
            <a:solidFill>
              <a:srgbClr val="BFBFB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8" name="가로 글상자 67"/>
          <p:cNvSpPr txBox="1"/>
          <p:nvPr/>
        </p:nvSpPr>
        <p:spPr>
          <a:xfrm>
            <a:off x="609600" y="745807"/>
            <a:ext cx="1905000" cy="35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AI 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A6A6A6"/>
                </a:solidFill>
                <a:latin typeface="여기어때 잘난체 고딕"/>
                <a:ea typeface="여기어때 잘난체 고딕"/>
              </a:rPr>
              <a:t>충치 자가진단</a:t>
            </a:r>
            <a:endParaRPr kumimoji="0" lang="ko-KR" altLang="en-US" sz="1200" b="0" i="0" u="none" strike="noStrike" kern="1200" cap="none" spc="0" normalizeH="0" baseline="0">
              <a:solidFill>
                <a:srgbClr val="A6A6A6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9" name="TextBox 6"/>
          <p:cNvSpPr txBox="1"/>
          <p:nvPr/>
        </p:nvSpPr>
        <p:spPr>
          <a:xfrm>
            <a:off x="1752600" y="2781300"/>
            <a:ext cx="1268535" cy="360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9FBEC9"/>
                </a:solidFill>
                <a:latin typeface="Pretendard SemiBold"/>
                <a:ea typeface="Pretendard SemiBold"/>
                <a:cs typeface="Pretendard SemiBold"/>
              </a:rPr>
              <a:t>데이터 수집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572</ep:Words>
  <ep:PresentationFormat>사용자 지정</ep:PresentationFormat>
  <ep:Paragraphs>143</ep:Paragraphs>
  <ep:Slides>24</ep:Slides>
  <ep:Notes>24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GJ</dc:creator>
  <cp:lastModifiedBy>user</cp:lastModifiedBy>
  <dcterms:modified xsi:type="dcterms:W3CDTF">2024-09-26T03:06:17.079</dcterms:modified>
  <cp:revision>15</cp:revision>
  <dc:title>블루 파랑 깔끔한 기본 면접발표 프레젠테이션</dc:title>
  <cp:version>9.104.195.51339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